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93" r:id="rId2"/>
    <p:sldId id="257" r:id="rId3"/>
    <p:sldId id="278" r:id="rId4"/>
    <p:sldId id="279" r:id="rId5"/>
    <p:sldId id="280" r:id="rId6"/>
    <p:sldId id="281" r:id="rId7"/>
    <p:sldId id="283" r:id="rId8"/>
    <p:sldId id="284" r:id="rId9"/>
    <p:sldId id="285" r:id="rId10"/>
    <p:sldId id="286" r:id="rId11"/>
    <p:sldId id="287" r:id="rId12"/>
    <p:sldId id="288" r:id="rId13"/>
    <p:sldId id="289" r:id="rId14"/>
    <p:sldId id="290" r:id="rId15"/>
    <p:sldId id="291"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Doxey" initials="ED" lastIdx="11" clrIdx="0">
    <p:extLst>
      <p:ext uri="{19B8F6BF-5375-455C-9EA6-DF929625EA0E}">
        <p15:presenceInfo xmlns:p15="http://schemas.microsoft.com/office/powerpoint/2012/main" userId="S-1-5-21-226508970-3071066648-2496781527-17276" providerId="AD"/>
      </p:ext>
    </p:extLst>
  </p:cmAuthor>
  <p:cmAuthor id="2" name="IB" initials="MOU" lastIdx="9" clrIdx="1">
    <p:extLst>
      <p:ext uri="{19B8F6BF-5375-455C-9EA6-DF929625EA0E}">
        <p15:presenceInfo xmlns:p15="http://schemas.microsoft.com/office/powerpoint/2012/main" userId="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C2C2C"/>
    <a:srgbClr val="FF40FF"/>
    <a:srgbClr val="FF0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0"/>
    <p:restoredTop sz="86422"/>
  </p:normalViewPr>
  <p:slideViewPr>
    <p:cSldViewPr snapToObjects="1">
      <p:cViewPr varScale="1">
        <p:scale>
          <a:sx n="82" d="100"/>
          <a:sy n="82" d="100"/>
        </p:scale>
        <p:origin x="86" y="216"/>
      </p:cViewPr>
      <p:guideLst/>
    </p:cSldViewPr>
  </p:slideViewPr>
  <p:outlineViewPr>
    <p:cViewPr>
      <p:scale>
        <a:sx n="33" d="100"/>
        <a:sy n="33" d="100"/>
      </p:scale>
      <p:origin x="0" y="-281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7C1157E-F41D-D748-8B69-7140BA26C9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4C732F0C-C3BE-9347-8A3D-93C7DD35FC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C103C-0C00-5144-B134-6065E402762D}" type="datetime1">
              <a:rPr lang="en-GB" smtClean="0"/>
              <a:t>11/09/2020</a:t>
            </a:fld>
            <a:endParaRPr lang="en-US"/>
          </a:p>
        </p:txBody>
      </p:sp>
      <p:sp>
        <p:nvSpPr>
          <p:cNvPr id="4" name="Footer Placeholder 3">
            <a:extLst>
              <a:ext uri="{FF2B5EF4-FFF2-40B4-BE49-F238E27FC236}">
                <a16:creationId xmlns="" xmlns:a16="http://schemas.microsoft.com/office/drawing/2014/main" id="{F1B9C81F-45DF-3942-B5BB-AFF640929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24C535E9-87A8-4E42-A7E7-ECCB491EE7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B2214-6F48-7B47-BA9F-4377B0ABE2D4}" type="slidenum">
              <a:rPr lang="en-US" smtClean="0"/>
              <a:t>‹#›</a:t>
            </a:fld>
            <a:endParaRPr lang="en-US"/>
          </a:p>
        </p:txBody>
      </p:sp>
    </p:spTree>
    <p:extLst>
      <p:ext uri="{BB962C8B-B14F-4D97-AF65-F5344CB8AC3E}">
        <p14:creationId xmlns:p14="http://schemas.microsoft.com/office/powerpoint/2010/main" val="19028634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7CFCD-DFD6-F34D-95F2-86875A23819B}" type="datetime1">
              <a:rPr lang="en-GB" smtClean="0"/>
              <a:t>11/09/2020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C6A4-13EB-334F-862B-598CD5A9818C}" type="slidenum">
              <a:rPr lang="en-US" smtClean="0"/>
              <a:t>‹#›</a:t>
            </a:fld>
            <a:endParaRPr lang="en-US"/>
          </a:p>
        </p:txBody>
      </p:sp>
    </p:spTree>
    <p:extLst>
      <p:ext uri="{BB962C8B-B14F-4D97-AF65-F5344CB8AC3E}">
        <p14:creationId xmlns:p14="http://schemas.microsoft.com/office/powerpoint/2010/main" val="5642630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F4EBAA-2F39-3941-B36E-6CA80D2012F9}"/>
              </a:ext>
            </a:extLst>
          </p:cNvPr>
          <p:cNvSpPr>
            <a:spLocks noGrp="1"/>
          </p:cNvSpPr>
          <p:nvPr>
            <p:ph type="ctrTitle"/>
          </p:nvPr>
        </p:nvSpPr>
        <p:spPr>
          <a:xfrm>
            <a:off x="648000" y="1080000"/>
            <a:ext cx="10080000" cy="2376000"/>
          </a:xfrm>
        </p:spPr>
        <p:txBody>
          <a:bodyPr anchor="b">
            <a:normAutofit/>
          </a:bodyPr>
          <a:lstStyle>
            <a:lvl1pPr algn="l">
              <a:defRPr sz="4800">
                <a:solidFill>
                  <a:srgbClr val="2C2C2C"/>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 xmlns:a16="http://schemas.microsoft.com/office/drawing/2014/main"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200">
                <a:solidFill>
                  <a:srgbClr val="2C2C2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35EF9E7C-27BF-0B47-97CE-96E21ED00E4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20003F6-9FA2-F04E-AA53-1C0C7743172A}" type="datetime1">
              <a:rPr lang="en-GB" smtClean="0"/>
              <a:pPr/>
              <a:t>11/09/2020</a:t>
            </a:fld>
            <a:endParaRPr lang="en-US"/>
          </a:p>
        </p:txBody>
      </p:sp>
      <p:sp>
        <p:nvSpPr>
          <p:cNvPr id="5" name="Footer Placeholder 4">
            <a:extLst>
              <a:ext uri="{FF2B5EF4-FFF2-40B4-BE49-F238E27FC236}">
                <a16:creationId xmlns="" xmlns:a16="http://schemas.microsoft.com/office/drawing/2014/main" id="{544A26B7-A7B8-0043-9B2B-84EB56AD376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5">
            <a:extLst>
              <a:ext uri="{FF2B5EF4-FFF2-40B4-BE49-F238E27FC236}">
                <a16:creationId xmlns="" xmlns:a16="http://schemas.microsoft.com/office/drawing/2014/main" id="{AAF09BA4-C874-394D-BD6F-A467115F6559}"/>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pic>
        <p:nvPicPr>
          <p:cNvPr id="13" name="Graphic 12">
            <a:extLst>
              <a:ext uri="{FF2B5EF4-FFF2-40B4-BE49-F238E27FC236}">
                <a16:creationId xmlns="" xmlns:a16="http://schemas.microsoft.com/office/drawing/2014/main" id="{D8AC70F3-85B6-F946-A3C7-59F302B3616C}"/>
              </a:ext>
            </a:extLst>
          </p:cNvPr>
          <p:cNvPicPr>
            <a:picLocks/>
          </p:cNvPicPr>
          <p:nvPr userDrawn="1"/>
        </p:nvPicPr>
        <p:blipFill>
          <a:blip r:embed="rId2">
            <a:extLst>
              <a:ext uri="{96DAC541-7B7A-43D3-8B79-37D633B846F1}">
                <asvg:svgBlip xmlns="" xmlns:asvg="http://schemas.microsoft.com/office/drawing/2016/SVG/main"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511908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F4EBAA-2F39-3941-B36E-6CA80D2012F9}"/>
              </a:ext>
            </a:extLst>
          </p:cNvPr>
          <p:cNvSpPr>
            <a:spLocks noGrp="1"/>
          </p:cNvSpPr>
          <p:nvPr>
            <p:ph type="ctrTitle"/>
          </p:nvPr>
        </p:nvSpPr>
        <p:spPr>
          <a:xfrm>
            <a:off x="648000" y="1080000"/>
            <a:ext cx="10080000" cy="2376000"/>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 xmlns:a16="http://schemas.microsoft.com/office/drawing/2014/main"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35EF9E7C-27BF-0B47-97CE-96E21ED00E49}"/>
              </a:ext>
            </a:extLst>
          </p:cNvPr>
          <p:cNvSpPr>
            <a:spLocks noGrp="1"/>
          </p:cNvSpPr>
          <p:nvPr>
            <p:ph type="dt" sz="half" idx="10"/>
          </p:nvPr>
        </p:nvSpPr>
        <p:spPr/>
        <p:txBody>
          <a:bodyPr/>
          <a:lstStyle/>
          <a:p>
            <a:fld id="{A20003F6-9FA2-F04E-AA53-1C0C7743172A}" type="datetime1">
              <a:rPr lang="en-GB" smtClean="0"/>
              <a:t>11/09/2020</a:t>
            </a:fld>
            <a:endParaRPr lang="en-US"/>
          </a:p>
        </p:txBody>
      </p:sp>
      <p:sp>
        <p:nvSpPr>
          <p:cNvPr id="5" name="Footer Placeholder 4">
            <a:extLst>
              <a:ext uri="{FF2B5EF4-FFF2-40B4-BE49-F238E27FC236}">
                <a16:creationId xmlns="" xmlns:a16="http://schemas.microsoft.com/office/drawing/2014/main" id="{544A26B7-A7B8-0043-9B2B-84EB56AD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2670887-57E7-3A43-BB1A-5812E952692E}"/>
              </a:ext>
            </a:extLst>
          </p:cNvPr>
          <p:cNvSpPr>
            <a:spLocks noGrp="1"/>
          </p:cNvSpPr>
          <p:nvPr>
            <p:ph type="sldNum" sz="quarter" idx="12"/>
          </p:nvPr>
        </p:nvSpPr>
        <p:spPr/>
        <p:txBody>
          <a:bodyPr/>
          <a:lstStyle/>
          <a:p>
            <a:fld id="{2D5587A6-0F28-234D-9116-41BE2E1A2AC2}" type="slidenum">
              <a:rPr lang="en-US" smtClean="0"/>
              <a:t>‹#›</a:t>
            </a:fld>
            <a:endParaRPr lang="en-US"/>
          </a:p>
        </p:txBody>
      </p:sp>
      <p:pic>
        <p:nvPicPr>
          <p:cNvPr id="8" name="Graphic 7">
            <a:extLst>
              <a:ext uri="{FF2B5EF4-FFF2-40B4-BE49-F238E27FC236}">
                <a16:creationId xmlns="" xmlns:a16="http://schemas.microsoft.com/office/drawing/2014/main" id="{72196FCD-AF99-A040-BFB2-5769EE97611A}"/>
              </a:ext>
            </a:extLst>
          </p:cNvPr>
          <p:cNvPicPr>
            <a:picLocks/>
          </p:cNvPicPr>
          <p:nvPr userDrawn="1"/>
        </p:nvPicPr>
        <p:blipFill>
          <a:blip r:embed="rId2">
            <a:extLst>
              <a:ext uri="{96DAC541-7B7A-43D3-8B79-37D633B846F1}">
                <asvg:svgBlip xmlns="" xmlns:asvg="http://schemas.microsoft.com/office/drawing/2016/SVG/main"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0841346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1DCAF7-AA06-1040-B1E0-8E15D9C5161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 xmlns:a16="http://schemas.microsoft.com/office/drawing/2014/main" id="{BFF5B501-CBFE-104D-BB25-66D22875F063}"/>
              </a:ext>
            </a:extLst>
          </p:cNvPr>
          <p:cNvSpPr>
            <a:spLocks noGrp="1"/>
          </p:cNvSpPr>
          <p:nvPr>
            <p:ph idx="1"/>
          </p:nvPr>
        </p:nvSpPr>
        <p:spPr>
          <a:xfrm>
            <a:off x="648000" y="1404000"/>
            <a:ext cx="10800000" cy="4752000"/>
          </a:xfrm>
        </p:spPr>
        <p:txBody>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08985F08-8E72-9148-82A1-2C591DFBDC0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1FFB84F-73DC-4C43-AC13-67A9ADC1B225}" type="datetime1">
              <a:rPr lang="en-GB" smtClean="0"/>
              <a:pPr/>
              <a:t>11/09/2020</a:t>
            </a:fld>
            <a:endParaRPr lang="en-US"/>
          </a:p>
        </p:txBody>
      </p:sp>
      <p:sp>
        <p:nvSpPr>
          <p:cNvPr id="5" name="Footer Placeholder 4">
            <a:extLst>
              <a:ext uri="{FF2B5EF4-FFF2-40B4-BE49-F238E27FC236}">
                <a16:creationId xmlns="" xmlns:a16="http://schemas.microsoft.com/office/drawing/2014/main" id="{B94366E4-48A8-C248-8403-C00951EFCD6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5">
            <a:extLst>
              <a:ext uri="{FF2B5EF4-FFF2-40B4-BE49-F238E27FC236}">
                <a16:creationId xmlns="" xmlns:a16="http://schemas.microsoft.com/office/drawing/2014/main" id="{CEEB4CF7-D339-7A46-8B33-C97F7A447C18}"/>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220951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1F11F1-9EFF-7144-9125-3139B4E1CCCC}"/>
              </a:ext>
            </a:extLst>
          </p:cNvPr>
          <p:cNvSpPr>
            <a:spLocks noGrp="1"/>
          </p:cNvSpPr>
          <p:nvPr>
            <p:ph type="title"/>
          </p:nvPr>
        </p:nvSpPr>
        <p:spPr>
          <a:xfrm>
            <a:off x="647999" y="576000"/>
            <a:ext cx="3311999" cy="1584000"/>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 xmlns:a16="http://schemas.microsoft.com/office/drawing/2014/main" id="{C9C57E45-EC2E-6A48-999E-8DBA374CD47B}"/>
              </a:ext>
            </a:extLst>
          </p:cNvPr>
          <p:cNvSpPr>
            <a:spLocks noGrp="1"/>
          </p:cNvSpPr>
          <p:nvPr>
            <p:ph idx="1"/>
          </p:nvPr>
        </p:nvSpPr>
        <p:spPr>
          <a:xfrm>
            <a:off x="4247999" y="1260000"/>
            <a:ext cx="7200001" cy="4896000"/>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 xmlns:a16="http://schemas.microsoft.com/office/drawing/2014/main" id="{E9B9F23F-F468-1142-A98D-597B3EBFAAD2}"/>
              </a:ext>
            </a:extLst>
          </p:cNvPr>
          <p:cNvSpPr>
            <a:spLocks noGrp="1"/>
          </p:cNvSpPr>
          <p:nvPr>
            <p:ph type="body" sz="half" idx="2"/>
          </p:nvPr>
        </p:nvSpPr>
        <p:spPr>
          <a:xfrm>
            <a:off x="647999" y="2340000"/>
            <a:ext cx="3312000" cy="38160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 xmlns:a16="http://schemas.microsoft.com/office/drawing/2014/main" id="{992037A2-B8BC-4D46-AA82-267CC5E774E2}"/>
              </a:ext>
            </a:extLst>
          </p:cNvPr>
          <p:cNvSpPr>
            <a:spLocks noGrp="1"/>
          </p:cNvSpPr>
          <p:nvPr>
            <p:ph type="dt" sz="half" idx="10"/>
          </p:nvPr>
        </p:nvSpPr>
        <p:spPr/>
        <p:txBody>
          <a:bodyPr/>
          <a:lstStyle/>
          <a:p>
            <a:fld id="{1D3AC278-FEFB-4949-87C8-2F7B048D5B30}" type="datetime1">
              <a:rPr lang="en-GB" smtClean="0"/>
              <a:t>11/09/2020</a:t>
            </a:fld>
            <a:endParaRPr lang="en-US"/>
          </a:p>
        </p:txBody>
      </p:sp>
      <p:sp>
        <p:nvSpPr>
          <p:cNvPr id="6" name="Footer Placeholder 5">
            <a:extLst>
              <a:ext uri="{FF2B5EF4-FFF2-40B4-BE49-F238E27FC236}">
                <a16:creationId xmlns="" xmlns:a16="http://schemas.microsoft.com/office/drawing/2014/main" id="{B71E40FC-CC75-5C49-B153-71011361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6C0EBE3-CD47-DA41-8665-99A541C1A8F3}"/>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195634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2539A8-FECC-1549-9FD2-BB4362008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90CBC2C-B15B-964F-ACEE-BEB2DAF79F41}"/>
              </a:ext>
            </a:extLst>
          </p:cNvPr>
          <p:cNvSpPr>
            <a:spLocks noGrp="1"/>
          </p:cNvSpPr>
          <p:nvPr>
            <p:ph type="dt" sz="half" idx="10"/>
          </p:nvPr>
        </p:nvSpPr>
        <p:spPr/>
        <p:txBody>
          <a:bodyPr/>
          <a:lstStyle/>
          <a:p>
            <a:fld id="{864A2DF1-82CB-3949-8DC2-ECE30178A186}" type="datetime1">
              <a:rPr lang="en-GB" smtClean="0"/>
              <a:t>11/09/2020</a:t>
            </a:fld>
            <a:endParaRPr lang="en-US"/>
          </a:p>
        </p:txBody>
      </p:sp>
      <p:sp>
        <p:nvSpPr>
          <p:cNvPr id="4" name="Footer Placeholder 3">
            <a:extLst>
              <a:ext uri="{FF2B5EF4-FFF2-40B4-BE49-F238E27FC236}">
                <a16:creationId xmlns="" xmlns:a16="http://schemas.microsoft.com/office/drawing/2014/main" id="{13B40B73-B3DD-3E49-89F6-7D6344C26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B802C64-D1FE-5E4F-84AE-101D7BACAB35}"/>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382500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creencast">
    <p:bg>
      <p:bgPr>
        <a:solidFill>
          <a:srgbClr val="FF40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6FFE9E8-50C7-8249-8A2A-C78D51872E6D}"/>
              </a:ext>
            </a:extLst>
          </p:cNvPr>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D5587A6-0F28-234D-9116-41BE2E1A2AC2}" type="slidenum">
              <a:rPr lang="en-US" smtClean="0"/>
              <a:pPr/>
              <a:t>‹#›</a:t>
            </a:fld>
            <a:endParaRPr lang="en-US" dirty="0"/>
          </a:p>
        </p:txBody>
      </p:sp>
      <p:sp>
        <p:nvSpPr>
          <p:cNvPr id="12" name="TextBox 11">
            <a:extLst>
              <a:ext uri="{FF2B5EF4-FFF2-40B4-BE49-F238E27FC236}">
                <a16:creationId xmlns="" xmlns:a16="http://schemas.microsoft.com/office/drawing/2014/main" id="{F1E56A25-91D5-724D-A11F-39696A1993AD}"/>
              </a:ext>
            </a:extLst>
          </p:cNvPr>
          <p:cNvSpPr txBox="1"/>
          <p:nvPr userDrawn="1"/>
        </p:nvSpPr>
        <p:spPr>
          <a:xfrm>
            <a:off x="648000" y="2625003"/>
            <a:ext cx="6816803" cy="830997"/>
          </a:xfrm>
          <a:prstGeom prst="rect">
            <a:avLst/>
          </a:prstGeom>
          <a:noFill/>
        </p:spPr>
        <p:txBody>
          <a:bodyPr wrap="none" rtlCol="0" anchor="b">
            <a:spAutoFit/>
          </a:bodyPr>
          <a:lstStyle/>
          <a:p>
            <a:pPr algn="l" defTabSz="914400" rtl="0" eaLnBrk="1" latinLnBrk="0" hangingPunct="1">
              <a:lnSpc>
                <a:spcPct val="100000"/>
              </a:lnSpc>
              <a:spcBef>
                <a:spcPct val="0"/>
              </a:spcBef>
              <a:buNone/>
            </a:pPr>
            <a:r>
              <a:rPr lang="en-US" sz="4800" b="0" i="0" u="none" kern="1200" dirty="0">
                <a:solidFill>
                  <a:schemeClr val="bg1"/>
                </a:solidFill>
                <a:latin typeface="Arial" panose="020B0604020202020204" pitchFamily="34" charset="0"/>
                <a:ea typeface="Open Sans" panose="020B0606030504020204" pitchFamily="34" charset="0"/>
                <a:cs typeface="Arial" panose="020B0604020202020204" pitchFamily="34" charset="0"/>
              </a:rPr>
              <a:t>Screencast Placeholder</a:t>
            </a:r>
          </a:p>
        </p:txBody>
      </p:sp>
      <p:sp>
        <p:nvSpPr>
          <p:cNvPr id="13" name="TextBox 12">
            <a:extLst>
              <a:ext uri="{FF2B5EF4-FFF2-40B4-BE49-F238E27FC236}">
                <a16:creationId xmlns="" xmlns:a16="http://schemas.microsoft.com/office/drawing/2014/main" id="{E7F77107-76F4-9144-A972-88C0AFF26277}"/>
              </a:ext>
            </a:extLst>
          </p:cNvPr>
          <p:cNvSpPr txBox="1"/>
          <p:nvPr userDrawn="1"/>
        </p:nvSpPr>
        <p:spPr>
          <a:xfrm>
            <a:off x="648000" y="3600000"/>
            <a:ext cx="10080000" cy="993599"/>
          </a:xfrm>
          <a:prstGeom prst="rect">
            <a:avLst/>
          </a:prstGeom>
          <a:noFill/>
        </p:spPr>
        <p:txBody>
          <a:bodyPr wrap="square" rtlCol="0" anchor="t">
            <a:spAutoFit/>
          </a:bodyPr>
          <a:lstStyle/>
          <a:p>
            <a:pPr marL="0" indent="0" algn="l" defTabSz="914400" rtl="0" eaLnBrk="1" latinLnBrk="0" hangingPunct="1">
              <a:lnSpc>
                <a:spcPct val="140000"/>
              </a:lnSpc>
              <a:spcBef>
                <a:spcPts val="800"/>
              </a:spcBef>
              <a:buFont typeface="Arial" panose="020B0604020202020204" pitchFamily="34" charset="0"/>
              <a:buNone/>
            </a:pPr>
            <a:r>
              <a:rPr lang="en-US" sz="2200" kern="1200" dirty="0">
                <a:solidFill>
                  <a:schemeClr val="bg1"/>
                </a:solidFill>
                <a:latin typeface="Arial" panose="020B0604020202020204" pitchFamily="34" charset="0"/>
                <a:ea typeface="Open Sans" panose="020B0606030504020204" pitchFamily="34" charset="0"/>
                <a:cs typeface="Arial" panose="020B0604020202020204" pitchFamily="34" charset="0"/>
              </a:rPr>
              <a:t>You should delete this slide before recording, otherwise it will skew your slide numbers.</a:t>
            </a:r>
          </a:p>
        </p:txBody>
      </p:sp>
      <p:sp>
        <p:nvSpPr>
          <p:cNvPr id="14" name="Date Placeholder 4">
            <a:extLst>
              <a:ext uri="{FF2B5EF4-FFF2-40B4-BE49-F238E27FC236}">
                <a16:creationId xmlns="" xmlns:a16="http://schemas.microsoft.com/office/drawing/2014/main" id="{A0C97EFC-6E59-C249-9F99-21A17B278F99}"/>
              </a:ext>
            </a:extLst>
          </p:cNvPr>
          <p:cNvSpPr>
            <a:spLocks noGrp="1"/>
          </p:cNvSpPr>
          <p:nvPr>
            <p:ph type="dt" sz="half" idx="10"/>
          </p:nvPr>
        </p:nvSpPr>
        <p:spPr>
          <a:xfrm>
            <a:off x="9288000" y="6336000"/>
            <a:ext cx="2160000" cy="288000"/>
          </a:xfrm>
        </p:spPr>
        <p:txBody>
          <a:bodyPr/>
          <a:lstStyle>
            <a:lvl1pPr>
              <a:defRPr>
                <a:solidFill>
                  <a:schemeClr val="bg1"/>
                </a:solidFill>
                <a:latin typeface="Arial" panose="020B0604020202020204" pitchFamily="34" charset="0"/>
                <a:cs typeface="Arial" panose="020B0604020202020204" pitchFamily="34" charset="0"/>
              </a:defRPr>
            </a:lvl1pPr>
          </a:lstStyle>
          <a:p>
            <a:fld id="{1D3AC278-FEFB-4949-87C8-2F7B048D5B30}" type="datetime1">
              <a:rPr lang="en-GB" smtClean="0"/>
              <a:pPr/>
              <a:t>11/09/2020</a:t>
            </a:fld>
            <a:endParaRPr lang="en-US"/>
          </a:p>
        </p:txBody>
      </p:sp>
      <p:sp>
        <p:nvSpPr>
          <p:cNvPr id="15" name="Footer Placeholder 5">
            <a:extLst>
              <a:ext uri="{FF2B5EF4-FFF2-40B4-BE49-F238E27FC236}">
                <a16:creationId xmlns="" xmlns:a16="http://schemas.microsoft.com/office/drawing/2014/main" id="{6C396A9A-B7C9-0C46-97D1-1DB9C8C85215}"/>
              </a:ext>
            </a:extLst>
          </p:cNvPr>
          <p:cNvSpPr>
            <a:spLocks noGrp="1"/>
          </p:cNvSpPr>
          <p:nvPr>
            <p:ph type="ftr" sz="quarter" idx="11"/>
          </p:nvPr>
        </p:nvSpPr>
        <p:spPr>
          <a:xfrm>
            <a:off x="648000" y="6336000"/>
            <a:ext cx="6480000" cy="288000"/>
          </a:xfrm>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77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Graphic 16">
            <a:extLst>
              <a:ext uri="{FF2B5EF4-FFF2-40B4-BE49-F238E27FC236}">
                <a16:creationId xmlns="" xmlns:a16="http://schemas.microsoft.com/office/drawing/2014/main" id="{6AE425C8-279E-D14C-A350-756694D4E5A6}"/>
              </a:ext>
            </a:extLst>
          </p:cNvPr>
          <p:cNvPicPr>
            <a:picLocks/>
          </p:cNvPicPr>
          <p:nvPr userDrawn="1"/>
        </p:nvPicPr>
        <p:blipFill>
          <a:blip r:embed="rId8">
            <a:extLst>
              <a:ext uri="{96DAC541-7B7A-43D3-8B79-37D633B846F1}">
                <asvg:svgBlip xmlns="" xmlns:asvg="http://schemas.microsoft.com/office/drawing/2016/SVG/main" r:embed="rId9"/>
              </a:ext>
            </a:extLst>
          </a:blip>
          <a:stretch>
            <a:fillRect/>
          </a:stretch>
        </p:blipFill>
        <p:spPr>
          <a:xfrm flipV="1">
            <a:off x="7872000" y="0"/>
            <a:ext cx="4320000" cy="6858000"/>
          </a:xfrm>
          <a:prstGeom prst="rect">
            <a:avLst/>
          </a:prstGeom>
        </p:spPr>
      </p:pic>
      <p:pic>
        <p:nvPicPr>
          <p:cNvPr id="8" name="Picture 7">
            <a:extLst>
              <a:ext uri="{FF2B5EF4-FFF2-40B4-BE49-F238E27FC236}">
                <a16:creationId xmlns="" xmlns:a16="http://schemas.microsoft.com/office/drawing/2014/main" id="{DFCD7A0B-833F-2348-AFD5-63C91BB6B1C7}"/>
              </a:ext>
            </a:extLst>
          </p:cNvPr>
          <p:cNvPicPr>
            <a:picLocks noChangeAspect="1"/>
          </p:cNvPicPr>
          <p:nvPr userDrawn="1"/>
        </p:nvPicPr>
        <p:blipFill>
          <a:blip r:embed="rId10"/>
          <a:stretch>
            <a:fillRect/>
          </a:stretch>
        </p:blipFill>
        <p:spPr>
          <a:xfrm>
            <a:off x="11160000" y="540000"/>
            <a:ext cx="540000" cy="432000"/>
          </a:xfrm>
          <a:prstGeom prst="rect">
            <a:avLst/>
          </a:prstGeom>
        </p:spPr>
      </p:pic>
      <p:sp>
        <p:nvSpPr>
          <p:cNvPr id="2" name="Title Placeholder 1">
            <a:extLst>
              <a:ext uri="{FF2B5EF4-FFF2-40B4-BE49-F238E27FC236}">
                <a16:creationId xmlns="" xmlns:a16="http://schemas.microsoft.com/office/drawing/2014/main" id="{6E23A4D2-6AEA-4D4B-A196-57E4312E7AF0}"/>
              </a:ext>
            </a:extLst>
          </p:cNvPr>
          <p:cNvSpPr>
            <a:spLocks noGrp="1"/>
          </p:cNvSpPr>
          <p:nvPr>
            <p:ph type="title"/>
          </p:nvPr>
        </p:nvSpPr>
        <p:spPr>
          <a:xfrm>
            <a:off x="648000" y="360000"/>
            <a:ext cx="10078412" cy="86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949EFD75-EDA9-4D48-A65C-1E8AAC9553E1}"/>
              </a:ext>
            </a:extLst>
          </p:cNvPr>
          <p:cNvSpPr>
            <a:spLocks noGrp="1"/>
          </p:cNvSpPr>
          <p:nvPr>
            <p:ph type="body" idx="1"/>
          </p:nvPr>
        </p:nvSpPr>
        <p:spPr>
          <a:xfrm>
            <a:off x="648000" y="1404000"/>
            <a:ext cx="10800000" cy="475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8D0CCB4-FEA3-3F47-9B84-5FF4FDC992A2}"/>
              </a:ext>
            </a:extLst>
          </p:cNvPr>
          <p:cNvSpPr>
            <a:spLocks noGrp="1"/>
          </p:cNvSpPr>
          <p:nvPr>
            <p:ph type="dt" sz="half" idx="2"/>
          </p:nvPr>
        </p:nvSpPr>
        <p:spPr>
          <a:xfrm>
            <a:off x="9288000" y="6336000"/>
            <a:ext cx="2160000" cy="288000"/>
          </a:xfrm>
          <a:prstGeom prst="rect">
            <a:avLst/>
          </a:prstGeom>
        </p:spPr>
        <p:txBody>
          <a:bodyPr vert="horz" lIns="91440" tIns="45720" rIns="91440" bIns="45720" rtlCol="0" anchor="ctr"/>
          <a:lstStyle>
            <a:lvl1pPr algn="r">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A0CEF12D-8022-E647-B033-82324AAEB22F}" type="datetime1">
              <a:rPr lang="en-GB" smtClean="0"/>
              <a:pPr/>
              <a:t>11/09/2020</a:t>
            </a:fld>
            <a:endParaRPr lang="en-US"/>
          </a:p>
        </p:txBody>
      </p:sp>
      <p:sp>
        <p:nvSpPr>
          <p:cNvPr id="5" name="Footer Placeholder 4">
            <a:extLst>
              <a:ext uri="{FF2B5EF4-FFF2-40B4-BE49-F238E27FC236}">
                <a16:creationId xmlns="" xmlns:a16="http://schemas.microsoft.com/office/drawing/2014/main" id="{A525BCCB-9CF8-3C41-9007-5D7A97003E16}"/>
              </a:ext>
            </a:extLst>
          </p:cNvPr>
          <p:cNvSpPr>
            <a:spLocks noGrp="1"/>
          </p:cNvSpPr>
          <p:nvPr>
            <p:ph type="ftr" sz="quarter" idx="3"/>
          </p:nvPr>
        </p:nvSpPr>
        <p:spPr>
          <a:xfrm>
            <a:off x="648000" y="6336000"/>
            <a:ext cx="6480000" cy="288000"/>
          </a:xfrm>
          <a:prstGeom prst="rect">
            <a:avLst/>
          </a:prstGeom>
        </p:spPr>
        <p:txBody>
          <a:bodyPr vert="horz" lIns="91440" tIns="45720" rIns="91440" bIns="45720" rtlCol="0" anchor="ctr"/>
          <a:lstStyle>
            <a:lvl1pPr algn="l">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 xmlns:a16="http://schemas.microsoft.com/office/drawing/2014/main" id="{6D0E48E0-D7D3-694B-B72B-F287A0765CDC}"/>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8721151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4" r:id="rId5"/>
    <p:sldLayoutId id="2147483660" r:id="rId6"/>
  </p:sldLayoutIdLst>
  <p:hf hdr="0" ftr="0" dt="0"/>
  <p:txStyles>
    <p:title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p:titleStyle>
    <p:body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blog.ethereum.org/2019/02/22/ethereum-constantinople-st-petersburg-upgrade-announcement/"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8AB66-D8D2-4DF4-BDBF-AEC56F98580D}"/>
              </a:ext>
            </a:extLst>
          </p:cNvPr>
          <p:cNvSpPr>
            <a:spLocks noGrp="1"/>
          </p:cNvSpPr>
          <p:nvPr>
            <p:ph type="ctrTitle"/>
          </p:nvPr>
        </p:nvSpPr>
        <p:spPr>
          <a:xfrm>
            <a:off x="776602" y="2434388"/>
            <a:ext cx="6096072" cy="891096"/>
          </a:xfrm>
        </p:spPr>
        <p:txBody>
          <a:bodyPr>
            <a:normAutofit fontScale="90000"/>
          </a:bodyPr>
          <a:lstStyle/>
          <a:p>
            <a:r>
              <a:rPr lang="en-US" dirty="0"/>
              <a:t>Mastering Blockchain</a:t>
            </a:r>
            <a:br>
              <a:rPr lang="en-US" dirty="0"/>
            </a:br>
            <a:r>
              <a:rPr lang="en-US" sz="2700" dirty="0"/>
              <a:t>Third Edition</a:t>
            </a:r>
          </a:p>
        </p:txBody>
      </p:sp>
      <p:sp>
        <p:nvSpPr>
          <p:cNvPr id="3" name="Subtitle 2">
            <a:extLst>
              <a:ext uri="{FF2B5EF4-FFF2-40B4-BE49-F238E27FC236}">
                <a16:creationId xmlns:a16="http://schemas.microsoft.com/office/drawing/2014/main" xmlns="" id="{47A91FFD-67C7-4180-AFDC-1468C12B276A}"/>
              </a:ext>
            </a:extLst>
          </p:cNvPr>
          <p:cNvSpPr>
            <a:spLocks noGrp="1"/>
          </p:cNvSpPr>
          <p:nvPr>
            <p:ph type="subTitle" idx="1"/>
          </p:nvPr>
        </p:nvSpPr>
        <p:spPr>
          <a:xfrm>
            <a:off x="776602" y="3469484"/>
            <a:ext cx="5607430" cy="1655762"/>
          </a:xfrm>
        </p:spPr>
        <p:txBody>
          <a:bodyPr>
            <a:normAutofit/>
          </a:bodyPr>
          <a:lstStyle/>
          <a:p>
            <a:r>
              <a:rPr lang="en-US" dirty="0"/>
              <a:t>Chapter </a:t>
            </a:r>
            <a:r>
              <a:rPr lang="en-US" dirty="0" smtClean="0"/>
              <a:t>12, Further </a:t>
            </a:r>
            <a:r>
              <a:rPr lang="en-US" dirty="0" err="1" smtClean="0"/>
              <a:t>Ethereum</a:t>
            </a:r>
            <a:endParaRPr lang="en-US" dirty="0"/>
          </a:p>
        </p:txBody>
      </p:sp>
      <p:sp>
        <p:nvSpPr>
          <p:cNvPr id="4" name="Slide Number Placeholder 3">
            <a:extLst>
              <a:ext uri="{FF2B5EF4-FFF2-40B4-BE49-F238E27FC236}">
                <a16:creationId xmlns:a16="http://schemas.microsoft.com/office/drawing/2014/main" xmlns="" id="{EC87FC14-D109-4717-A57D-E94F100B40F7}"/>
              </a:ext>
            </a:extLst>
          </p:cNvPr>
          <p:cNvSpPr>
            <a:spLocks noGrp="1"/>
          </p:cNvSpPr>
          <p:nvPr>
            <p:ph type="sldNum" sz="quarter" idx="4"/>
          </p:nvPr>
        </p:nvSpPr>
        <p:spPr/>
        <p:txBody>
          <a:bodyPr/>
          <a:lstStyle/>
          <a:p>
            <a:fld id="{2D5587A6-0F28-234D-9116-41BE2E1A2AC2}" type="slidenum">
              <a:rPr lang="en-US" smtClean="0"/>
              <a:pPr/>
              <a:t>1</a:t>
            </a:fld>
            <a:endParaRPr lang="en-US" dirty="0"/>
          </a:p>
        </p:txBody>
      </p:sp>
      <p:pic>
        <p:nvPicPr>
          <p:cNvPr id="5" name="Picture 4">
            <a:extLst>
              <a:ext uri="{FF2B5EF4-FFF2-40B4-BE49-F238E27FC236}">
                <a16:creationId xmlns:a16="http://schemas.microsoft.com/office/drawing/2014/main" xmlns="" id="{D906CE9F-1E24-754E-B851-B3C3A97DAD0F}"/>
              </a:ext>
            </a:extLst>
          </p:cNvPr>
          <p:cNvPicPr>
            <a:picLocks noChangeAspect="1"/>
          </p:cNvPicPr>
          <p:nvPr/>
        </p:nvPicPr>
        <p:blipFill>
          <a:blip r:embed="rId2"/>
          <a:stretch>
            <a:fillRect/>
          </a:stretch>
        </p:blipFill>
        <p:spPr>
          <a:xfrm>
            <a:off x="6960096" y="1316839"/>
            <a:ext cx="3213832" cy="4017290"/>
          </a:xfrm>
          <a:prstGeom prst="rect">
            <a:avLst/>
          </a:prstGeom>
        </p:spPr>
      </p:pic>
    </p:spTree>
    <p:extLst>
      <p:ext uri="{BB962C8B-B14F-4D97-AF65-F5344CB8AC3E}">
        <p14:creationId xmlns:p14="http://schemas.microsoft.com/office/powerpoint/2010/main" val="2544592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2C272-094B-284A-B8B2-AA6ABC1C9C02}"/>
              </a:ext>
            </a:extLst>
          </p:cNvPr>
          <p:cNvSpPr>
            <a:spLocks noGrp="1"/>
          </p:cNvSpPr>
          <p:nvPr>
            <p:ph type="title"/>
          </p:nvPr>
        </p:nvSpPr>
        <p:spPr/>
        <p:txBody>
          <a:bodyPr>
            <a:normAutofit/>
          </a:bodyPr>
          <a:lstStyle/>
          <a:p>
            <a:r>
              <a:rPr lang="en-GB" dirty="0"/>
              <a:t>Nodes and miners</a:t>
            </a:r>
            <a:r>
              <a:rPr lang="en-GB" b="1" dirty="0"/>
              <a:t> </a:t>
            </a:r>
            <a:endParaRPr lang="en-US" dirty="0"/>
          </a:p>
        </p:txBody>
      </p:sp>
      <p:sp>
        <p:nvSpPr>
          <p:cNvPr id="3" name="Content Placeholder 2">
            <a:extLst>
              <a:ext uri="{FF2B5EF4-FFF2-40B4-BE49-F238E27FC236}">
                <a16:creationId xmlns="" xmlns:a16="http://schemas.microsoft.com/office/drawing/2014/main" id="{EFB8C2C8-B53F-AB43-B43C-E2BBDC6C853B}"/>
              </a:ext>
            </a:extLst>
          </p:cNvPr>
          <p:cNvSpPr>
            <a:spLocks noGrp="1"/>
          </p:cNvSpPr>
          <p:nvPr>
            <p:ph idx="1"/>
          </p:nvPr>
        </p:nvSpPr>
        <p:spPr/>
        <p:txBody>
          <a:bodyPr>
            <a:normAutofit/>
          </a:bodyPr>
          <a:lstStyle/>
          <a:p>
            <a:pPr marL="0" indent="0">
              <a:buNone/>
            </a:pPr>
            <a:r>
              <a:rPr lang="en-GB" dirty="0"/>
              <a:t>Mining is the process by which new blocks are selected via a consensus mechanism and added to the </a:t>
            </a:r>
            <a:r>
              <a:rPr lang="en-GB" dirty="0" err="1"/>
              <a:t>blockchain</a:t>
            </a:r>
            <a:r>
              <a:rPr lang="en-GB" dirty="0" smtClean="0"/>
              <a:t>. The process takes the following steps:</a:t>
            </a:r>
            <a:endParaRPr lang="en-GB" dirty="0"/>
          </a:p>
          <a:p>
            <a:r>
              <a:rPr lang="en-GB" dirty="0"/>
              <a:t>It listens for the transactions broadcasted on the Ethereum network and determines the transactions to be processed. </a:t>
            </a:r>
          </a:p>
          <a:p>
            <a:r>
              <a:rPr lang="en-GB" dirty="0"/>
              <a:t>It determines stale ommer blocks and includes them in the blockchain. </a:t>
            </a:r>
          </a:p>
          <a:p>
            <a:r>
              <a:rPr lang="en-GB" dirty="0"/>
              <a:t>It updates the account balance with the reward earned from successfully mining the block. </a:t>
            </a:r>
          </a:p>
          <a:p>
            <a:r>
              <a:rPr lang="en-GB" dirty="0"/>
              <a:t>Finally, a valid state is </a:t>
            </a:r>
            <a:r>
              <a:rPr lang="en-GB" dirty="0" smtClean="0"/>
              <a:t>computed </a:t>
            </a:r>
            <a:r>
              <a:rPr lang="en-GB" dirty="0"/>
              <a:t>and the block is finalized, which defines the result of all state transitions. </a:t>
            </a:r>
          </a:p>
          <a:p>
            <a:endParaRPr lang="en-GB" dirty="0"/>
          </a:p>
          <a:p>
            <a:pPr marL="0" indent="0">
              <a:buNone/>
            </a:pPr>
            <a:endParaRPr lang="en-US" dirty="0"/>
          </a:p>
        </p:txBody>
      </p:sp>
      <p:sp>
        <p:nvSpPr>
          <p:cNvPr id="4" name="Slide Number Placeholder 3">
            <a:extLst>
              <a:ext uri="{FF2B5EF4-FFF2-40B4-BE49-F238E27FC236}">
                <a16:creationId xmlns="" xmlns:a16="http://schemas.microsoft.com/office/drawing/2014/main" id="{27AD703C-B61F-6848-8D89-EE1E68ADBA51}"/>
              </a:ext>
            </a:extLst>
          </p:cNvPr>
          <p:cNvSpPr>
            <a:spLocks noGrp="1"/>
          </p:cNvSpPr>
          <p:nvPr>
            <p:ph type="sldNum" sz="quarter" idx="4"/>
          </p:nvPr>
        </p:nvSpPr>
        <p:spPr/>
        <p:txBody>
          <a:bodyPr/>
          <a:lstStyle/>
          <a:p>
            <a:fld id="{2D5587A6-0F28-234D-9116-41BE2E1A2AC2}" type="slidenum">
              <a:rPr lang="en-US" smtClean="0"/>
              <a:pPr/>
              <a:t>10</a:t>
            </a:fld>
            <a:endParaRPr lang="en-US" dirty="0"/>
          </a:p>
        </p:txBody>
      </p:sp>
    </p:spTree>
    <p:extLst>
      <p:ext uri="{BB962C8B-B14F-4D97-AF65-F5344CB8AC3E}">
        <p14:creationId xmlns:p14="http://schemas.microsoft.com/office/powerpoint/2010/main" val="1271926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DD5D22-62C5-9F4B-B7DC-F64330CE9FE9}"/>
              </a:ext>
            </a:extLst>
          </p:cNvPr>
          <p:cNvSpPr>
            <a:spLocks noGrp="1"/>
          </p:cNvSpPr>
          <p:nvPr>
            <p:ph type="title"/>
          </p:nvPr>
        </p:nvSpPr>
        <p:spPr/>
        <p:txBody>
          <a:bodyPr/>
          <a:lstStyle/>
          <a:p>
            <a:r>
              <a:rPr lang="en-US" dirty="0" err="1"/>
              <a:t>Ethash</a:t>
            </a:r>
            <a:endParaRPr lang="en-US" dirty="0"/>
          </a:p>
        </p:txBody>
      </p:sp>
      <p:sp>
        <p:nvSpPr>
          <p:cNvPr id="3" name="Content Placeholder 2">
            <a:extLst>
              <a:ext uri="{FF2B5EF4-FFF2-40B4-BE49-F238E27FC236}">
                <a16:creationId xmlns="" xmlns:a16="http://schemas.microsoft.com/office/drawing/2014/main" id="{518221C4-1AD0-284F-87BE-5763BE3DE84B}"/>
              </a:ext>
            </a:extLst>
          </p:cNvPr>
          <p:cNvSpPr>
            <a:spLocks noGrp="1"/>
          </p:cNvSpPr>
          <p:nvPr>
            <p:ph idx="1"/>
          </p:nvPr>
        </p:nvSpPr>
        <p:spPr/>
        <p:txBody>
          <a:bodyPr>
            <a:normAutofit fontScale="85000" lnSpcReduction="10000"/>
          </a:bodyPr>
          <a:lstStyle/>
          <a:p>
            <a:pPr marL="0" indent="0">
              <a:buNone/>
            </a:pPr>
            <a:r>
              <a:rPr lang="en-GB" dirty="0" err="1"/>
              <a:t>Ethash</a:t>
            </a:r>
            <a:r>
              <a:rPr lang="en-GB" dirty="0"/>
              <a:t> is the name of the </a:t>
            </a:r>
            <a:r>
              <a:rPr lang="en-GB" dirty="0" smtClean="0"/>
              <a:t>Proof of Work </a:t>
            </a:r>
            <a:r>
              <a:rPr lang="en-GB" dirty="0"/>
              <a:t>algorithm used in </a:t>
            </a:r>
            <a:r>
              <a:rPr lang="en-GB" dirty="0" err="1"/>
              <a:t>Ethereum</a:t>
            </a:r>
            <a:r>
              <a:rPr lang="en-GB" dirty="0"/>
              <a:t>. </a:t>
            </a:r>
            <a:endParaRPr lang="en-GB" dirty="0" smtClean="0"/>
          </a:p>
          <a:p>
            <a:pPr marL="457200" indent="-457200">
              <a:buFont typeface="+mj-lt"/>
              <a:buAutoNum type="arabicPeriod"/>
            </a:pPr>
            <a:r>
              <a:rPr lang="en-GB" dirty="0" smtClean="0"/>
              <a:t>First</a:t>
            </a:r>
            <a:r>
              <a:rPr lang="en-GB" dirty="0"/>
              <a:t>, the header from the previous block and a 32-bit random nonce is combined using Keccak-256. </a:t>
            </a:r>
          </a:p>
          <a:p>
            <a:pPr marL="457200" indent="-457200">
              <a:buFont typeface="+mj-lt"/>
              <a:buAutoNum type="arabicPeriod"/>
            </a:pPr>
            <a:r>
              <a:rPr lang="en-GB" dirty="0"/>
              <a:t>This produces a 128-bit structure called </a:t>
            </a:r>
            <a:r>
              <a:rPr lang="en-GB" dirty="0">
                <a:latin typeface="Lucida Console" panose="020B0609040504020204" pitchFamily="49" charset="0"/>
              </a:rPr>
              <a:t>mix</a:t>
            </a:r>
            <a:r>
              <a:rPr lang="en-GB" dirty="0"/>
              <a:t>. </a:t>
            </a:r>
          </a:p>
          <a:p>
            <a:pPr marL="457200" indent="-457200">
              <a:buFont typeface="+mj-lt"/>
              <a:buAutoNum type="arabicPeriod"/>
            </a:pPr>
            <a:r>
              <a:rPr lang="en-GB" dirty="0">
                <a:latin typeface="Lucida Console" panose="020B0609040504020204" pitchFamily="49" charset="0"/>
              </a:rPr>
              <a:t>mix</a:t>
            </a:r>
            <a:r>
              <a:rPr lang="en-GB" dirty="0"/>
              <a:t> determines which data is to be picked up from the DAG. </a:t>
            </a:r>
          </a:p>
          <a:p>
            <a:pPr marL="457200" indent="-457200">
              <a:buFont typeface="+mj-lt"/>
              <a:buAutoNum type="arabicPeriod"/>
            </a:pPr>
            <a:r>
              <a:rPr lang="en-GB" dirty="0"/>
              <a:t>Once the data is fetched from the DAG, it is "mixed" with the mix to produce the next mix, which is then again used to fetch data from the DAG and subsequently mixed. This process is repeated 64 times. </a:t>
            </a:r>
          </a:p>
          <a:p>
            <a:pPr marL="457200" indent="-457200">
              <a:buFont typeface="+mj-lt"/>
              <a:buAutoNum type="arabicPeriod"/>
            </a:pPr>
            <a:r>
              <a:rPr lang="en-GB" dirty="0"/>
              <a:t>Eventually, the 64th mix is run through a digest function to produce a 32-byte sequence. </a:t>
            </a:r>
          </a:p>
          <a:p>
            <a:pPr marL="457200" indent="-457200">
              <a:buFont typeface="+mj-lt"/>
              <a:buAutoNum type="arabicPeriod"/>
            </a:pPr>
            <a:r>
              <a:rPr lang="en-GB" dirty="0"/>
              <a:t>This sequence is compared with the difficulty target. If it is less than the difficulty target, the nonce is valid, and the PoW is solved. As a result, the block is mined. If not, then the algorithm repeats with a new nonce. </a:t>
            </a:r>
          </a:p>
        </p:txBody>
      </p:sp>
      <p:sp>
        <p:nvSpPr>
          <p:cNvPr id="4" name="Slide Number Placeholder 3">
            <a:extLst>
              <a:ext uri="{FF2B5EF4-FFF2-40B4-BE49-F238E27FC236}">
                <a16:creationId xmlns="" xmlns:a16="http://schemas.microsoft.com/office/drawing/2014/main" id="{426F554C-4DD2-C047-9893-17311852C22E}"/>
              </a:ext>
            </a:extLst>
          </p:cNvPr>
          <p:cNvSpPr>
            <a:spLocks noGrp="1"/>
          </p:cNvSpPr>
          <p:nvPr>
            <p:ph type="sldNum" sz="quarter" idx="4"/>
          </p:nvPr>
        </p:nvSpPr>
        <p:spPr/>
        <p:txBody>
          <a:bodyPr/>
          <a:lstStyle/>
          <a:p>
            <a:fld id="{2D5587A6-0F28-234D-9116-41BE2E1A2AC2}" type="slidenum">
              <a:rPr lang="en-US" smtClean="0"/>
              <a:pPr/>
              <a:t>11</a:t>
            </a:fld>
            <a:endParaRPr lang="en-US" dirty="0"/>
          </a:p>
        </p:txBody>
      </p:sp>
    </p:spTree>
    <p:extLst>
      <p:ext uri="{BB962C8B-B14F-4D97-AF65-F5344CB8AC3E}">
        <p14:creationId xmlns:p14="http://schemas.microsoft.com/office/powerpoint/2010/main" val="1252048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96378D-D77A-9B48-9F23-6625DF00096B}"/>
              </a:ext>
            </a:extLst>
          </p:cNvPr>
          <p:cNvSpPr>
            <a:spLocks noGrp="1"/>
          </p:cNvSpPr>
          <p:nvPr>
            <p:ph type="title"/>
          </p:nvPr>
        </p:nvSpPr>
        <p:spPr/>
        <p:txBody>
          <a:bodyPr/>
          <a:lstStyle/>
          <a:p>
            <a:r>
              <a:rPr lang="en-US" dirty="0"/>
              <a:t>Mining</a:t>
            </a:r>
          </a:p>
        </p:txBody>
      </p:sp>
      <p:sp>
        <p:nvSpPr>
          <p:cNvPr id="3" name="Content Placeholder 2">
            <a:extLst>
              <a:ext uri="{FF2B5EF4-FFF2-40B4-BE49-F238E27FC236}">
                <a16:creationId xmlns="" xmlns:a16="http://schemas.microsoft.com/office/drawing/2014/main" id="{0CD2691F-8635-1D42-85EA-E11616B0F314}"/>
              </a:ext>
            </a:extLst>
          </p:cNvPr>
          <p:cNvSpPr>
            <a:spLocks noGrp="1"/>
          </p:cNvSpPr>
          <p:nvPr>
            <p:ph idx="1"/>
          </p:nvPr>
        </p:nvSpPr>
        <p:spPr/>
        <p:txBody>
          <a:bodyPr/>
          <a:lstStyle/>
          <a:p>
            <a:r>
              <a:rPr lang="en-US" dirty="0"/>
              <a:t>CPU</a:t>
            </a:r>
          </a:p>
          <a:p>
            <a:pPr lvl="1"/>
            <a:r>
              <a:rPr lang="en-US" dirty="0"/>
              <a:t>Mining using a computer’s built in CPU</a:t>
            </a:r>
          </a:p>
          <a:p>
            <a:r>
              <a:rPr lang="en-US" dirty="0"/>
              <a:t>GPU</a:t>
            </a:r>
          </a:p>
          <a:p>
            <a:pPr lvl="1"/>
            <a:r>
              <a:rPr lang="en-US" dirty="0"/>
              <a:t>Mining using graphical processing </a:t>
            </a:r>
            <a:r>
              <a:rPr lang="en-US" dirty="0" smtClean="0"/>
              <a:t>units, </a:t>
            </a:r>
            <a:r>
              <a:rPr lang="en-US" dirty="0"/>
              <a:t>which provide better performance as compared to CPUs</a:t>
            </a:r>
          </a:p>
          <a:p>
            <a:r>
              <a:rPr lang="en-US" dirty="0"/>
              <a:t>ASICs</a:t>
            </a:r>
          </a:p>
          <a:p>
            <a:pPr lvl="1"/>
            <a:r>
              <a:rPr lang="en-US" dirty="0"/>
              <a:t>Specialized </a:t>
            </a:r>
            <a:r>
              <a:rPr lang="en-US" dirty="0" smtClean="0"/>
              <a:t>hardware—Application-S</a:t>
            </a:r>
            <a:r>
              <a:rPr lang="en-US" dirty="0" smtClean="0"/>
              <a:t>pecific </a:t>
            </a:r>
            <a:r>
              <a:rPr lang="en-US" dirty="0"/>
              <a:t>I</a:t>
            </a:r>
            <a:r>
              <a:rPr lang="en-US" dirty="0" smtClean="0"/>
              <a:t>ntegrated </a:t>
            </a:r>
            <a:r>
              <a:rPr lang="en-US" dirty="0"/>
              <a:t>C</a:t>
            </a:r>
            <a:r>
              <a:rPr lang="en-US" dirty="0"/>
              <a:t>ircuit designed solely to </a:t>
            </a:r>
            <a:r>
              <a:rPr lang="en-US" dirty="0"/>
              <a:t>run mining </a:t>
            </a:r>
            <a:r>
              <a:rPr lang="en-US" dirty="0" smtClean="0"/>
              <a:t>algorithms. </a:t>
            </a:r>
            <a:r>
              <a:rPr lang="en-US" dirty="0" smtClean="0"/>
              <a:t>These are</a:t>
            </a:r>
            <a:r>
              <a:rPr lang="en-US" dirty="0" smtClean="0"/>
              <a:t> </a:t>
            </a:r>
            <a:r>
              <a:rPr lang="en-US" dirty="0"/>
              <a:t>currently the most efficient </a:t>
            </a:r>
            <a:r>
              <a:rPr lang="en-US" dirty="0" smtClean="0"/>
              <a:t>mining tools</a:t>
            </a:r>
            <a:endParaRPr lang="en-US" dirty="0"/>
          </a:p>
          <a:p>
            <a:r>
              <a:rPr lang="en-US" dirty="0"/>
              <a:t>Mining pools</a:t>
            </a:r>
          </a:p>
          <a:p>
            <a:pPr lvl="1"/>
            <a:r>
              <a:rPr lang="en-US" dirty="0" smtClean="0"/>
              <a:t>In mining pools, resources </a:t>
            </a:r>
            <a:r>
              <a:rPr lang="en-US" dirty="0"/>
              <a:t>are shared between miners and rewards are split accordingly</a:t>
            </a:r>
          </a:p>
          <a:p>
            <a:endParaRPr lang="en-US" dirty="0"/>
          </a:p>
        </p:txBody>
      </p:sp>
      <p:sp>
        <p:nvSpPr>
          <p:cNvPr id="4" name="Slide Number Placeholder 3">
            <a:extLst>
              <a:ext uri="{FF2B5EF4-FFF2-40B4-BE49-F238E27FC236}">
                <a16:creationId xmlns="" xmlns:a16="http://schemas.microsoft.com/office/drawing/2014/main" id="{A9893AE1-3F29-594C-A95C-8C18F1488543}"/>
              </a:ext>
            </a:extLst>
          </p:cNvPr>
          <p:cNvSpPr>
            <a:spLocks noGrp="1"/>
          </p:cNvSpPr>
          <p:nvPr>
            <p:ph type="sldNum" sz="quarter" idx="4"/>
          </p:nvPr>
        </p:nvSpPr>
        <p:spPr/>
        <p:txBody>
          <a:bodyPr/>
          <a:lstStyle/>
          <a:p>
            <a:fld id="{2D5587A6-0F28-234D-9116-41BE2E1A2AC2}" type="slidenum">
              <a:rPr lang="en-US" smtClean="0"/>
              <a:pPr/>
              <a:t>12</a:t>
            </a:fld>
            <a:endParaRPr lang="en-US" dirty="0"/>
          </a:p>
        </p:txBody>
      </p:sp>
    </p:spTree>
    <p:extLst>
      <p:ext uri="{BB962C8B-B14F-4D97-AF65-F5344CB8AC3E}">
        <p14:creationId xmlns:p14="http://schemas.microsoft.com/office/powerpoint/2010/main" val="1515806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8436F5-C4D7-AA4F-8724-FFBC392D3C4A}"/>
              </a:ext>
            </a:extLst>
          </p:cNvPr>
          <p:cNvSpPr>
            <a:spLocks noGrp="1"/>
          </p:cNvSpPr>
          <p:nvPr>
            <p:ph type="title"/>
          </p:nvPr>
        </p:nvSpPr>
        <p:spPr/>
        <p:txBody>
          <a:bodyPr/>
          <a:lstStyle/>
          <a:p>
            <a:r>
              <a:rPr lang="en-US" dirty="0"/>
              <a:t>Supporting protocols</a:t>
            </a:r>
          </a:p>
        </p:txBody>
      </p:sp>
      <p:pic>
        <p:nvPicPr>
          <p:cNvPr id="5" name="Content Placeholder 4">
            <a:extLst>
              <a:ext uri="{FF2B5EF4-FFF2-40B4-BE49-F238E27FC236}">
                <a16:creationId xmlns="" xmlns:a16="http://schemas.microsoft.com/office/drawing/2014/main" id="{D82B04CC-F7CD-9045-A5E8-7F0FEA395AFD}"/>
              </a:ext>
            </a:extLst>
          </p:cNvPr>
          <p:cNvPicPr>
            <a:picLocks noGrp="1" noChangeAspect="1"/>
          </p:cNvPicPr>
          <p:nvPr>
            <p:ph idx="1"/>
          </p:nvPr>
        </p:nvPicPr>
        <p:blipFill>
          <a:blip r:embed="rId2"/>
          <a:stretch>
            <a:fillRect/>
          </a:stretch>
        </p:blipFill>
        <p:spPr>
          <a:xfrm>
            <a:off x="2567608" y="1966661"/>
            <a:ext cx="6613142" cy="4752975"/>
          </a:xfrm>
          <a:prstGeom prst="rect">
            <a:avLst/>
          </a:prstGeom>
        </p:spPr>
      </p:pic>
      <p:sp>
        <p:nvSpPr>
          <p:cNvPr id="4" name="Slide Number Placeholder 3">
            <a:extLst>
              <a:ext uri="{FF2B5EF4-FFF2-40B4-BE49-F238E27FC236}">
                <a16:creationId xmlns="" xmlns:a16="http://schemas.microsoft.com/office/drawing/2014/main" id="{63CC0418-5139-2643-B13C-4C30388FC0CA}"/>
              </a:ext>
            </a:extLst>
          </p:cNvPr>
          <p:cNvSpPr>
            <a:spLocks noGrp="1"/>
          </p:cNvSpPr>
          <p:nvPr>
            <p:ph type="sldNum" sz="quarter" idx="4"/>
          </p:nvPr>
        </p:nvSpPr>
        <p:spPr/>
        <p:txBody>
          <a:bodyPr/>
          <a:lstStyle/>
          <a:p>
            <a:fld id="{2D5587A6-0F28-234D-9116-41BE2E1A2AC2}" type="slidenum">
              <a:rPr lang="en-US" smtClean="0"/>
              <a:pPr/>
              <a:t>13</a:t>
            </a:fld>
            <a:endParaRPr lang="en-US" dirty="0"/>
          </a:p>
        </p:txBody>
      </p:sp>
      <p:sp>
        <p:nvSpPr>
          <p:cNvPr id="3" name="Rectangle 2">
            <a:extLst>
              <a:ext uri="{FF2B5EF4-FFF2-40B4-BE49-F238E27FC236}">
                <a16:creationId xmlns="" xmlns:a16="http://schemas.microsoft.com/office/drawing/2014/main" id="{6AE9BEBB-0DED-1246-8BE6-A11029B9D96E}"/>
              </a:ext>
            </a:extLst>
          </p:cNvPr>
          <p:cNvSpPr/>
          <p:nvPr/>
        </p:nvSpPr>
        <p:spPr>
          <a:xfrm>
            <a:off x="648000" y="1102661"/>
            <a:ext cx="11052000" cy="646331"/>
          </a:xfrm>
          <a:prstGeom prst="rect">
            <a:avLst/>
          </a:prstGeom>
        </p:spPr>
        <p:txBody>
          <a:bodyPr wrap="square">
            <a:spAutoFit/>
          </a:bodyPr>
          <a:lstStyle/>
          <a:p>
            <a:r>
              <a:rPr lang="en-US" dirty="0"/>
              <a:t>Two main supporting </a:t>
            </a:r>
            <a:r>
              <a:rPr lang="en-US" dirty="0" smtClean="0"/>
              <a:t>protocols, </a:t>
            </a:r>
            <a:r>
              <a:rPr lang="en-US" dirty="0"/>
              <a:t>S</a:t>
            </a:r>
            <a:r>
              <a:rPr lang="en-US" dirty="0" smtClean="0"/>
              <a:t>warm and Whisper, are </a:t>
            </a:r>
            <a:r>
              <a:rPr lang="en-US" dirty="0"/>
              <a:t>used to provide decentralized storage and </a:t>
            </a:r>
            <a:r>
              <a:rPr lang="en-US" dirty="0" smtClean="0"/>
              <a:t>messaging, in order to create a complete decentralized ecosystem. </a:t>
            </a:r>
            <a:endParaRPr lang="en-US" dirty="0"/>
          </a:p>
        </p:txBody>
      </p:sp>
    </p:spTree>
    <p:extLst>
      <p:ext uri="{BB962C8B-B14F-4D97-AF65-F5344CB8AC3E}">
        <p14:creationId xmlns:p14="http://schemas.microsoft.com/office/powerpoint/2010/main" val="27942174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4D3FB7-B06B-964B-8A29-316DDDB47FD2}"/>
              </a:ext>
            </a:extLst>
          </p:cNvPr>
          <p:cNvSpPr>
            <a:spLocks noGrp="1"/>
          </p:cNvSpPr>
          <p:nvPr>
            <p:ph type="title"/>
          </p:nvPr>
        </p:nvSpPr>
        <p:spPr/>
        <p:txBody>
          <a:bodyPr/>
          <a:lstStyle/>
          <a:p>
            <a:r>
              <a:rPr lang="en-US" dirty="0"/>
              <a:t>Programming languages</a:t>
            </a:r>
          </a:p>
        </p:txBody>
      </p:sp>
      <p:sp>
        <p:nvSpPr>
          <p:cNvPr id="3" name="Content Placeholder 2">
            <a:extLst>
              <a:ext uri="{FF2B5EF4-FFF2-40B4-BE49-F238E27FC236}">
                <a16:creationId xmlns="" xmlns:a16="http://schemas.microsoft.com/office/drawing/2014/main" id="{9F37DE36-2106-2446-8A97-E01AEB2F0650}"/>
              </a:ext>
            </a:extLst>
          </p:cNvPr>
          <p:cNvSpPr>
            <a:spLocks noGrp="1"/>
          </p:cNvSpPr>
          <p:nvPr>
            <p:ph idx="1"/>
          </p:nvPr>
        </p:nvSpPr>
        <p:spPr/>
        <p:txBody>
          <a:bodyPr/>
          <a:lstStyle/>
          <a:p>
            <a:r>
              <a:rPr lang="en-GB" b="1" dirty="0"/>
              <a:t>Solidity </a:t>
            </a:r>
            <a:r>
              <a:rPr lang="en-GB" dirty="0"/>
              <a:t>is one of the high-level languages that has been developed for Ethereum. It uses JavaScript-like syntax to write code for smart contracts. Once the code is written, it is compiled into bytecode that's understandable by the EVM using the Solidity compiler called </a:t>
            </a:r>
            <a:r>
              <a:rPr lang="en-GB" dirty="0" err="1"/>
              <a:t>solc</a:t>
            </a:r>
            <a:r>
              <a:rPr lang="en-GB" dirty="0"/>
              <a:t>. </a:t>
            </a:r>
          </a:p>
          <a:p>
            <a:r>
              <a:rPr lang="en-GB" b="1" dirty="0"/>
              <a:t>LLL </a:t>
            </a:r>
            <a:r>
              <a:rPr lang="en-GB" dirty="0"/>
              <a:t>is another language that is used to write smart contract code. </a:t>
            </a:r>
          </a:p>
          <a:p>
            <a:r>
              <a:rPr lang="en-GB" b="1" dirty="0"/>
              <a:t>Serpent </a:t>
            </a:r>
            <a:r>
              <a:rPr lang="en-GB" dirty="0"/>
              <a:t>is a Python-like, high-level language that can be used to write smart contracts for Ethereum. </a:t>
            </a:r>
          </a:p>
          <a:p>
            <a:r>
              <a:rPr lang="en-GB" b="1" dirty="0"/>
              <a:t>Vyper </a:t>
            </a:r>
            <a:r>
              <a:rPr lang="en-GB" dirty="0"/>
              <a:t>is a newer language that has been developed from scratch to achieve a secure, simple, and auditable language. </a:t>
            </a:r>
          </a:p>
          <a:p>
            <a:endParaRPr lang="en-US" dirty="0"/>
          </a:p>
        </p:txBody>
      </p:sp>
      <p:sp>
        <p:nvSpPr>
          <p:cNvPr id="4" name="Slide Number Placeholder 3">
            <a:extLst>
              <a:ext uri="{FF2B5EF4-FFF2-40B4-BE49-F238E27FC236}">
                <a16:creationId xmlns="" xmlns:a16="http://schemas.microsoft.com/office/drawing/2014/main" id="{894D002E-25FA-234B-BE29-96BEB5496EB9}"/>
              </a:ext>
            </a:extLst>
          </p:cNvPr>
          <p:cNvSpPr>
            <a:spLocks noGrp="1"/>
          </p:cNvSpPr>
          <p:nvPr>
            <p:ph type="sldNum" sz="quarter" idx="4"/>
          </p:nvPr>
        </p:nvSpPr>
        <p:spPr/>
        <p:txBody>
          <a:bodyPr/>
          <a:lstStyle/>
          <a:p>
            <a:fld id="{2D5587A6-0F28-234D-9116-41BE2E1A2AC2}" type="slidenum">
              <a:rPr lang="en-US" smtClean="0"/>
              <a:pPr/>
              <a:t>14</a:t>
            </a:fld>
            <a:endParaRPr lang="en-US" dirty="0"/>
          </a:p>
        </p:txBody>
      </p:sp>
    </p:spTree>
    <p:extLst>
      <p:ext uri="{BB962C8B-B14F-4D97-AF65-F5344CB8AC3E}">
        <p14:creationId xmlns:p14="http://schemas.microsoft.com/office/powerpoint/2010/main" val="3375920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B894767-4BBC-474F-BD3C-3B5B7BF95CBA}"/>
              </a:ext>
            </a:extLst>
          </p:cNvPr>
          <p:cNvSpPr>
            <a:spLocks noGrp="1"/>
          </p:cNvSpPr>
          <p:nvPr>
            <p:ph type="sldNum" sz="quarter" idx="4"/>
          </p:nvPr>
        </p:nvSpPr>
        <p:spPr/>
        <p:txBody>
          <a:bodyPr/>
          <a:lstStyle/>
          <a:p>
            <a:fld id="{2D5587A6-0F28-234D-9116-41BE2E1A2AC2}" type="slidenum">
              <a:rPr lang="en-US" smtClean="0"/>
              <a:pPr/>
              <a:t>15</a:t>
            </a:fld>
            <a:endParaRPr lang="en-US" dirty="0"/>
          </a:p>
        </p:txBody>
      </p:sp>
      <p:sp>
        <p:nvSpPr>
          <p:cNvPr id="5" name="Title 1">
            <a:extLst>
              <a:ext uri="{FF2B5EF4-FFF2-40B4-BE49-F238E27FC236}">
                <a16:creationId xmlns="" xmlns:a16="http://schemas.microsoft.com/office/drawing/2014/main" id="{BAED896E-CD40-BC43-8B09-A9D30728E3B3}"/>
              </a:ext>
            </a:extLst>
          </p:cNvPr>
          <p:cNvSpPr>
            <a:spLocks noGrp="1"/>
          </p:cNvSpPr>
          <p:nvPr>
            <p:ph type="title"/>
          </p:nvPr>
        </p:nvSpPr>
        <p:spPr>
          <a:xfrm>
            <a:off x="512283" y="247432"/>
            <a:ext cx="10515600" cy="1325563"/>
          </a:xfrm>
        </p:spPr>
        <p:txBody>
          <a:bodyPr>
            <a:normAutofit/>
          </a:bodyPr>
          <a:lstStyle/>
          <a:p>
            <a:r>
              <a:rPr lang="en-US" sz="3500" dirty="0"/>
              <a:t>Exercise</a:t>
            </a:r>
          </a:p>
        </p:txBody>
      </p:sp>
      <p:sp>
        <p:nvSpPr>
          <p:cNvPr id="6" name="Content Placeholder 2">
            <a:extLst>
              <a:ext uri="{FF2B5EF4-FFF2-40B4-BE49-F238E27FC236}">
                <a16:creationId xmlns="" xmlns:a16="http://schemas.microsoft.com/office/drawing/2014/main" id="{EA999092-E7AE-5541-8C7F-40422B115F12}"/>
              </a:ext>
            </a:extLst>
          </p:cNvPr>
          <p:cNvSpPr>
            <a:spLocks noGrp="1"/>
          </p:cNvSpPr>
          <p:nvPr>
            <p:ph idx="1"/>
          </p:nvPr>
        </p:nvSpPr>
        <p:spPr>
          <a:xfrm>
            <a:off x="503230" y="1707932"/>
            <a:ext cx="10515600" cy="4351338"/>
          </a:xfrm>
        </p:spPr>
        <p:txBody>
          <a:bodyPr>
            <a:normAutofit/>
          </a:bodyPr>
          <a:lstStyle/>
          <a:p>
            <a:pPr>
              <a:lnSpc>
                <a:spcPct val="150000"/>
              </a:lnSpc>
            </a:pPr>
            <a:r>
              <a:rPr lang="en-US" sz="2000" dirty="0"/>
              <a:t>Install </a:t>
            </a:r>
            <a:r>
              <a:rPr lang="en-US" sz="2000" dirty="0" err="1"/>
              <a:t>Geth</a:t>
            </a:r>
            <a:r>
              <a:rPr lang="en-US" dirty="0"/>
              <a:t> and run it on the </a:t>
            </a:r>
            <a:r>
              <a:rPr lang="en-US" dirty="0" err="1"/>
              <a:t>Kovan</a:t>
            </a:r>
            <a:r>
              <a:rPr lang="en-US" dirty="0"/>
              <a:t> </a:t>
            </a:r>
            <a:r>
              <a:rPr lang="en-US" dirty="0" err="1" smtClean="0"/>
              <a:t>testnet</a:t>
            </a:r>
            <a:r>
              <a:rPr lang="en-US" dirty="0" smtClean="0"/>
              <a:t>.</a:t>
            </a:r>
            <a:endParaRPr lang="en-US" dirty="0"/>
          </a:p>
        </p:txBody>
      </p:sp>
    </p:spTree>
    <p:extLst>
      <p:ext uri="{BB962C8B-B14F-4D97-AF65-F5344CB8AC3E}">
        <p14:creationId xmlns:p14="http://schemas.microsoft.com/office/powerpoint/2010/main" val="2333103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3E2F379-6DF3-984E-BCE2-AB9BC325A410}"/>
              </a:ext>
            </a:extLst>
          </p:cNvPr>
          <p:cNvSpPr>
            <a:spLocks noGrp="1"/>
          </p:cNvSpPr>
          <p:nvPr>
            <p:ph type="sldNum" sz="quarter" idx="4"/>
          </p:nvPr>
        </p:nvSpPr>
        <p:spPr/>
        <p:txBody>
          <a:bodyPr/>
          <a:lstStyle/>
          <a:p>
            <a:fld id="{2D5587A6-0F28-234D-9116-41BE2E1A2AC2}" type="slidenum">
              <a:rPr lang="en-US" smtClean="0"/>
              <a:pPr/>
              <a:t>16</a:t>
            </a:fld>
            <a:endParaRPr lang="en-US" dirty="0"/>
          </a:p>
        </p:txBody>
      </p:sp>
      <p:sp>
        <p:nvSpPr>
          <p:cNvPr id="5" name="Title 1">
            <a:extLst>
              <a:ext uri="{FF2B5EF4-FFF2-40B4-BE49-F238E27FC236}">
                <a16:creationId xmlns="" xmlns:a16="http://schemas.microsoft.com/office/drawing/2014/main" id="{AD7ADE7E-B2ED-FC48-987D-7635BFBC598C}"/>
              </a:ext>
            </a:extLst>
          </p:cNvPr>
          <p:cNvSpPr>
            <a:spLocks noGrp="1"/>
          </p:cNvSpPr>
          <p:nvPr>
            <p:ph type="title"/>
          </p:nvPr>
        </p:nvSpPr>
        <p:spPr>
          <a:xfrm>
            <a:off x="509429" y="260648"/>
            <a:ext cx="10515600" cy="1079491"/>
          </a:xfrm>
        </p:spPr>
        <p:txBody>
          <a:bodyPr>
            <a:normAutofit/>
          </a:bodyPr>
          <a:lstStyle/>
          <a:p>
            <a:r>
              <a:rPr lang="en-US" sz="3500" dirty="0"/>
              <a:t>Summary</a:t>
            </a:r>
          </a:p>
        </p:txBody>
      </p:sp>
      <p:sp>
        <p:nvSpPr>
          <p:cNvPr id="6" name="Content Placeholder 2">
            <a:extLst>
              <a:ext uri="{FF2B5EF4-FFF2-40B4-BE49-F238E27FC236}">
                <a16:creationId xmlns="" xmlns:a16="http://schemas.microsoft.com/office/drawing/2014/main" id="{A0639E8C-B7A5-5F46-9FC8-1DB3FC09A831}"/>
              </a:ext>
            </a:extLst>
          </p:cNvPr>
          <p:cNvSpPr>
            <a:spLocks noGrp="1"/>
          </p:cNvSpPr>
          <p:nvPr>
            <p:ph idx="1"/>
          </p:nvPr>
        </p:nvSpPr>
        <p:spPr>
          <a:xfrm>
            <a:off x="519702" y="1628800"/>
            <a:ext cx="10515600" cy="4680520"/>
          </a:xfrm>
        </p:spPr>
        <p:txBody>
          <a:bodyPr>
            <a:normAutofit/>
          </a:bodyPr>
          <a:lstStyle/>
          <a:p>
            <a:pPr marL="0" lvl="0" indent="0">
              <a:lnSpc>
                <a:spcPct val="150000"/>
              </a:lnSpc>
              <a:buNone/>
            </a:pPr>
            <a:r>
              <a:rPr lang="en-US" dirty="0"/>
              <a:t>In this presentation, </a:t>
            </a:r>
            <a:r>
              <a:rPr lang="en-US"/>
              <a:t>we explored:</a:t>
            </a:r>
          </a:p>
          <a:p>
            <a:pPr lvl="0">
              <a:lnSpc>
                <a:spcPct val="150000"/>
              </a:lnSpc>
            </a:pPr>
            <a:r>
              <a:rPr lang="en-US" dirty="0"/>
              <a:t>Blocks and blockchain</a:t>
            </a:r>
          </a:p>
          <a:p>
            <a:pPr lvl="0">
              <a:lnSpc>
                <a:spcPct val="150000"/>
              </a:lnSpc>
            </a:pPr>
            <a:r>
              <a:rPr lang="en-US" dirty="0"/>
              <a:t>Wallets and client software</a:t>
            </a:r>
          </a:p>
          <a:p>
            <a:pPr lvl="0">
              <a:lnSpc>
                <a:spcPct val="150000"/>
              </a:lnSpc>
            </a:pPr>
            <a:r>
              <a:rPr lang="en-US" dirty="0"/>
              <a:t>Nodes and miners</a:t>
            </a:r>
          </a:p>
          <a:p>
            <a:pPr lvl="0">
              <a:lnSpc>
                <a:spcPct val="150000"/>
              </a:lnSpc>
            </a:pPr>
            <a:r>
              <a:rPr lang="en-US" dirty="0"/>
              <a:t>APIs and tools</a:t>
            </a:r>
          </a:p>
          <a:p>
            <a:pPr lvl="0">
              <a:lnSpc>
                <a:spcPct val="150000"/>
              </a:lnSpc>
            </a:pPr>
            <a:r>
              <a:rPr lang="en-US" dirty="0"/>
              <a:t>Supporting protocols</a:t>
            </a:r>
          </a:p>
          <a:p>
            <a:pPr lvl="0">
              <a:lnSpc>
                <a:spcPct val="150000"/>
              </a:lnSpc>
            </a:pPr>
            <a:r>
              <a:rPr lang="en-US" dirty="0"/>
              <a:t>Programming languages</a:t>
            </a:r>
          </a:p>
          <a:p>
            <a:pPr marL="0" lvl="0" indent="0">
              <a:lnSpc>
                <a:spcPct val="150000"/>
              </a:lnSpc>
              <a:buNone/>
            </a:pPr>
            <a:endParaRPr lang="en-US" sz="2000" dirty="0"/>
          </a:p>
        </p:txBody>
      </p:sp>
    </p:spTree>
    <p:extLst>
      <p:ext uri="{BB962C8B-B14F-4D97-AF65-F5344CB8AC3E}">
        <p14:creationId xmlns:p14="http://schemas.microsoft.com/office/powerpoint/2010/main" val="2730711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F7E96-FF29-4DC7-B387-5996DACB8DCF}"/>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 xmlns:a16="http://schemas.microsoft.com/office/drawing/2014/main" id="{0EDA914D-3136-4D3D-B3B5-0EB7A98E2004}"/>
              </a:ext>
            </a:extLst>
          </p:cNvPr>
          <p:cNvSpPr>
            <a:spLocks noGrp="1"/>
          </p:cNvSpPr>
          <p:nvPr>
            <p:ph idx="1"/>
          </p:nvPr>
        </p:nvSpPr>
        <p:spPr/>
        <p:txBody>
          <a:bodyPr>
            <a:normAutofit/>
          </a:bodyPr>
          <a:lstStyle/>
          <a:p>
            <a:pPr lvl="0">
              <a:lnSpc>
                <a:spcPct val="150000"/>
              </a:lnSpc>
            </a:pPr>
            <a:r>
              <a:rPr lang="en-US" dirty="0"/>
              <a:t>Blocks and </a:t>
            </a:r>
            <a:r>
              <a:rPr lang="en-US" dirty="0" smtClean="0"/>
              <a:t>the </a:t>
            </a:r>
            <a:r>
              <a:rPr lang="en-US" dirty="0" err="1" smtClean="0"/>
              <a:t>blockchain</a:t>
            </a:r>
            <a:endParaRPr lang="en-US" dirty="0"/>
          </a:p>
          <a:p>
            <a:pPr lvl="0">
              <a:lnSpc>
                <a:spcPct val="150000"/>
              </a:lnSpc>
            </a:pPr>
            <a:r>
              <a:rPr lang="en-US" dirty="0"/>
              <a:t>Wallets and client software</a:t>
            </a:r>
          </a:p>
          <a:p>
            <a:pPr lvl="0">
              <a:lnSpc>
                <a:spcPct val="150000"/>
              </a:lnSpc>
            </a:pPr>
            <a:r>
              <a:rPr lang="en-US" dirty="0"/>
              <a:t>Nodes and miners</a:t>
            </a:r>
          </a:p>
          <a:p>
            <a:pPr lvl="0">
              <a:lnSpc>
                <a:spcPct val="150000"/>
              </a:lnSpc>
            </a:pPr>
            <a:r>
              <a:rPr lang="en-US" dirty="0"/>
              <a:t>APIs and tools</a:t>
            </a:r>
          </a:p>
          <a:p>
            <a:pPr lvl="0">
              <a:lnSpc>
                <a:spcPct val="150000"/>
              </a:lnSpc>
            </a:pPr>
            <a:r>
              <a:rPr lang="en-US" dirty="0"/>
              <a:t>Supporting protocols</a:t>
            </a:r>
          </a:p>
          <a:p>
            <a:pPr lvl="0">
              <a:lnSpc>
                <a:spcPct val="150000"/>
              </a:lnSpc>
            </a:pPr>
            <a:r>
              <a:rPr lang="en-US" dirty="0"/>
              <a:t>Programming languages</a:t>
            </a:r>
          </a:p>
          <a:p>
            <a:pPr marL="0" lvl="0" indent="0">
              <a:lnSpc>
                <a:spcPct val="150000"/>
              </a:lnSpc>
              <a:buNone/>
            </a:pPr>
            <a:endParaRPr lang="en-US" dirty="0"/>
          </a:p>
        </p:txBody>
      </p:sp>
      <p:sp>
        <p:nvSpPr>
          <p:cNvPr id="4" name="Slide Number Placeholder 3">
            <a:extLst>
              <a:ext uri="{FF2B5EF4-FFF2-40B4-BE49-F238E27FC236}">
                <a16:creationId xmlns="" xmlns:a16="http://schemas.microsoft.com/office/drawing/2014/main" id="{34D340E7-101C-484E-B220-BACCA66DC646}"/>
              </a:ext>
            </a:extLst>
          </p:cNvPr>
          <p:cNvSpPr>
            <a:spLocks noGrp="1"/>
          </p:cNvSpPr>
          <p:nvPr>
            <p:ph type="sldNum" sz="quarter" idx="4"/>
          </p:nvPr>
        </p:nvSpPr>
        <p:spPr/>
        <p:txBody>
          <a:bodyPr/>
          <a:lstStyle/>
          <a:p>
            <a:fld id="{2D5587A6-0F28-234D-9116-41BE2E1A2AC2}" type="slidenum">
              <a:rPr lang="en-US" smtClean="0"/>
              <a:t>2</a:t>
            </a:fld>
            <a:endParaRPr lang="en-US"/>
          </a:p>
        </p:txBody>
      </p:sp>
    </p:spTree>
    <p:extLst>
      <p:ext uri="{BB962C8B-B14F-4D97-AF65-F5344CB8AC3E}">
        <p14:creationId xmlns:p14="http://schemas.microsoft.com/office/powerpoint/2010/main" val="444328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1921B1-C4AE-494E-9047-4141FCDEF1FE}"/>
              </a:ext>
            </a:extLst>
          </p:cNvPr>
          <p:cNvSpPr>
            <a:spLocks noGrp="1"/>
          </p:cNvSpPr>
          <p:nvPr>
            <p:ph type="title"/>
          </p:nvPr>
        </p:nvSpPr>
        <p:spPr/>
        <p:txBody>
          <a:bodyPr>
            <a:normAutofit/>
          </a:bodyPr>
          <a:lstStyle/>
          <a:p>
            <a:r>
              <a:rPr lang="en-GB" dirty="0"/>
              <a:t>Blocks and </a:t>
            </a:r>
            <a:r>
              <a:rPr lang="en-GB" dirty="0" smtClean="0"/>
              <a:t>the </a:t>
            </a:r>
            <a:r>
              <a:rPr lang="en-GB" dirty="0" err="1" smtClean="0"/>
              <a:t>blockchain</a:t>
            </a:r>
            <a:endParaRPr lang="en-US" dirty="0"/>
          </a:p>
        </p:txBody>
      </p:sp>
      <p:pic>
        <p:nvPicPr>
          <p:cNvPr id="5" name="Content Placeholder 4">
            <a:extLst>
              <a:ext uri="{FF2B5EF4-FFF2-40B4-BE49-F238E27FC236}">
                <a16:creationId xmlns="" xmlns:a16="http://schemas.microsoft.com/office/drawing/2014/main" id="{AD1CBC58-B5D1-6440-96A6-3AF7BFF6DD68}"/>
              </a:ext>
            </a:extLst>
          </p:cNvPr>
          <p:cNvPicPr>
            <a:picLocks noGrp="1" noChangeAspect="1"/>
          </p:cNvPicPr>
          <p:nvPr>
            <p:ph idx="1"/>
          </p:nvPr>
        </p:nvPicPr>
        <p:blipFill>
          <a:blip r:embed="rId2"/>
          <a:stretch>
            <a:fillRect/>
          </a:stretch>
        </p:blipFill>
        <p:spPr>
          <a:xfrm>
            <a:off x="5110558" y="1340768"/>
            <a:ext cx="5832648" cy="5340113"/>
          </a:xfrm>
          <a:prstGeom prst="rect">
            <a:avLst/>
          </a:prstGeom>
        </p:spPr>
      </p:pic>
      <p:sp>
        <p:nvSpPr>
          <p:cNvPr id="4" name="Slide Number Placeholder 3">
            <a:extLst>
              <a:ext uri="{FF2B5EF4-FFF2-40B4-BE49-F238E27FC236}">
                <a16:creationId xmlns="" xmlns:a16="http://schemas.microsoft.com/office/drawing/2014/main" id="{AC91CB18-7114-C744-A763-E661DA76A2F9}"/>
              </a:ext>
            </a:extLst>
          </p:cNvPr>
          <p:cNvSpPr>
            <a:spLocks noGrp="1"/>
          </p:cNvSpPr>
          <p:nvPr>
            <p:ph type="sldNum" sz="quarter" idx="4"/>
          </p:nvPr>
        </p:nvSpPr>
        <p:spPr/>
        <p:txBody>
          <a:bodyPr/>
          <a:lstStyle/>
          <a:p>
            <a:fld id="{2D5587A6-0F28-234D-9116-41BE2E1A2AC2}" type="slidenum">
              <a:rPr lang="en-US" smtClean="0"/>
              <a:pPr/>
              <a:t>3</a:t>
            </a:fld>
            <a:endParaRPr lang="en-US" dirty="0"/>
          </a:p>
        </p:txBody>
      </p:sp>
      <p:sp>
        <p:nvSpPr>
          <p:cNvPr id="3" name="Rectangle 2">
            <a:extLst>
              <a:ext uri="{FF2B5EF4-FFF2-40B4-BE49-F238E27FC236}">
                <a16:creationId xmlns="" xmlns:a16="http://schemas.microsoft.com/office/drawing/2014/main" id="{9FC25DAF-02C8-C642-B405-AEDE701CB8CF}"/>
              </a:ext>
            </a:extLst>
          </p:cNvPr>
          <p:cNvSpPr/>
          <p:nvPr/>
        </p:nvSpPr>
        <p:spPr>
          <a:xfrm>
            <a:off x="649042" y="1481565"/>
            <a:ext cx="4150814" cy="2595582"/>
          </a:xfrm>
          <a:prstGeom prst="rect">
            <a:avLst/>
          </a:prstGeom>
        </p:spPr>
        <p:txBody>
          <a:bodyPr wrap="square">
            <a:spAutoFit/>
          </a:bodyPr>
          <a:lstStyle/>
          <a:p>
            <a:pPr>
              <a:spcBef>
                <a:spcPts val="800"/>
              </a:spcBef>
            </a:pPr>
            <a:r>
              <a:rPr lang="en-GB" sz="2000" dirty="0" smtClean="0"/>
              <a:t>An </a:t>
            </a:r>
            <a:r>
              <a:rPr lang="en-GB" sz="2000" dirty="0" err="1" smtClean="0"/>
              <a:t>Ethereum</a:t>
            </a:r>
            <a:r>
              <a:rPr lang="en-GB" sz="2000" dirty="0" smtClean="0"/>
              <a:t> </a:t>
            </a:r>
            <a:r>
              <a:rPr lang="en-GB" sz="2000" dirty="0"/>
              <a:t>block consists of several </a:t>
            </a:r>
            <a:r>
              <a:rPr lang="en-GB" sz="2000" dirty="0" smtClean="0"/>
              <a:t>fields, </a:t>
            </a:r>
            <a:r>
              <a:rPr lang="en-GB" sz="2000" dirty="0"/>
              <a:t>shown </a:t>
            </a:r>
            <a:r>
              <a:rPr lang="en-GB" sz="2000" dirty="0" smtClean="0"/>
              <a:t>in the diagram to the right.</a:t>
            </a:r>
          </a:p>
          <a:p>
            <a:pPr>
              <a:spcBef>
                <a:spcPts val="800"/>
              </a:spcBef>
            </a:pPr>
            <a:r>
              <a:rPr lang="en-GB" sz="2000" dirty="0"/>
              <a:t>State root, transaction root and receipts root are root hashes of their respective </a:t>
            </a:r>
            <a:r>
              <a:rPr lang="en-GB" sz="2000" dirty="0" smtClean="0"/>
              <a:t>tries.</a:t>
            </a:r>
            <a:endParaRPr lang="en-GB" sz="2000" dirty="0"/>
          </a:p>
          <a:p>
            <a:endParaRPr lang="en-GB" dirty="0"/>
          </a:p>
          <a:p>
            <a:endParaRPr lang="en-US" dirty="0"/>
          </a:p>
        </p:txBody>
      </p:sp>
    </p:spTree>
    <p:extLst>
      <p:ext uri="{BB962C8B-B14F-4D97-AF65-F5344CB8AC3E}">
        <p14:creationId xmlns:p14="http://schemas.microsoft.com/office/powerpoint/2010/main" val="578528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412457-C33C-A945-B868-A39881F13AF6}"/>
              </a:ext>
            </a:extLst>
          </p:cNvPr>
          <p:cNvSpPr>
            <a:spLocks noGrp="1"/>
          </p:cNvSpPr>
          <p:nvPr>
            <p:ph type="title"/>
          </p:nvPr>
        </p:nvSpPr>
        <p:spPr/>
        <p:txBody>
          <a:bodyPr>
            <a:normAutofit/>
          </a:bodyPr>
          <a:lstStyle/>
          <a:p>
            <a:r>
              <a:rPr lang="en-GB" dirty="0"/>
              <a:t>The block validation mechanism</a:t>
            </a:r>
            <a:endParaRPr lang="en-US" dirty="0"/>
          </a:p>
        </p:txBody>
      </p:sp>
      <p:sp>
        <p:nvSpPr>
          <p:cNvPr id="3" name="Content Placeholder 2">
            <a:extLst>
              <a:ext uri="{FF2B5EF4-FFF2-40B4-BE49-F238E27FC236}">
                <a16:creationId xmlns="" xmlns:a16="http://schemas.microsoft.com/office/drawing/2014/main" id="{2BA7B49E-2C2A-A641-BA3A-051918D6114E}"/>
              </a:ext>
            </a:extLst>
          </p:cNvPr>
          <p:cNvSpPr>
            <a:spLocks noGrp="1"/>
          </p:cNvSpPr>
          <p:nvPr>
            <p:ph idx="1"/>
          </p:nvPr>
        </p:nvSpPr>
        <p:spPr>
          <a:xfrm>
            <a:off x="479376" y="1124744"/>
            <a:ext cx="11220624" cy="4752000"/>
          </a:xfrm>
        </p:spPr>
        <p:txBody>
          <a:bodyPr>
            <a:noAutofit/>
          </a:bodyPr>
          <a:lstStyle/>
          <a:p>
            <a:pPr marL="0" indent="0">
              <a:buNone/>
            </a:pPr>
            <a:r>
              <a:rPr lang="en-US" sz="1600" dirty="0"/>
              <a:t>The </a:t>
            </a:r>
            <a:r>
              <a:rPr lang="en-US" sz="1600" dirty="0" err="1"/>
              <a:t>Ethereum</a:t>
            </a:r>
            <a:r>
              <a:rPr lang="en-US" sz="1600" dirty="0"/>
              <a:t> block validation mechanism checks the following conditions:</a:t>
            </a:r>
            <a:endParaRPr lang="en-GB" sz="1600" dirty="0"/>
          </a:p>
          <a:p>
            <a:r>
              <a:rPr lang="en-GB" sz="1600" dirty="0"/>
              <a:t>If it is consistent with uncles and transactions. This means that all ommers satisfy the property that they are indeed </a:t>
            </a:r>
            <a:r>
              <a:rPr lang="en-GB" sz="1600" dirty="0" smtClean="0"/>
              <a:t>uncles, </a:t>
            </a:r>
            <a:r>
              <a:rPr lang="en-GB" sz="1600" dirty="0"/>
              <a:t>and also if the </a:t>
            </a:r>
            <a:r>
              <a:rPr lang="en-GB" sz="1600" dirty="0" smtClean="0"/>
              <a:t>Proof of Work (</a:t>
            </a:r>
            <a:r>
              <a:rPr lang="en-GB" sz="1600" dirty="0" err="1" smtClean="0"/>
              <a:t>PoW</a:t>
            </a:r>
            <a:r>
              <a:rPr lang="en-GB" sz="1600" dirty="0" smtClean="0"/>
              <a:t>) </a:t>
            </a:r>
            <a:r>
              <a:rPr lang="en-GB" sz="1600" dirty="0"/>
              <a:t>for uncles is valid. </a:t>
            </a:r>
          </a:p>
          <a:p>
            <a:r>
              <a:rPr lang="en-GB" sz="1600" dirty="0"/>
              <a:t>If the previous block (parent) exists and is valid. </a:t>
            </a:r>
          </a:p>
          <a:p>
            <a:r>
              <a:rPr lang="en-GB" sz="1600" dirty="0"/>
              <a:t>If the timestamp of the block is valid. This means that the current block's timestamp must be higher than the parent block's timestamp. Also, it should be less than 15 minutes into the future. All block times are calculated in epoch time (Unix time). </a:t>
            </a:r>
          </a:p>
          <a:p>
            <a:pPr marL="0" indent="0">
              <a:buNone/>
            </a:pPr>
            <a:r>
              <a:rPr lang="en-GB" sz="1600" dirty="0"/>
              <a:t>If any of these checks fails, the block will be rejected. A list of errors for which the block can be rejected is presented here: </a:t>
            </a:r>
          </a:p>
          <a:p>
            <a:r>
              <a:rPr lang="en-GB" sz="1600" dirty="0"/>
              <a:t>The timestamp is older than the parent </a:t>
            </a:r>
          </a:p>
          <a:p>
            <a:r>
              <a:rPr lang="en-GB" sz="1600" dirty="0"/>
              <a:t>There are too many, or duplicate uncles </a:t>
            </a:r>
          </a:p>
          <a:p>
            <a:r>
              <a:rPr lang="en-GB" sz="1600" dirty="0"/>
              <a:t>The uncle is an ancestor, or the uncle’s parent is not an ancestor</a:t>
            </a:r>
          </a:p>
          <a:p>
            <a:r>
              <a:rPr lang="en-GB" sz="1600" dirty="0"/>
              <a:t>There is non-positive difficulty </a:t>
            </a:r>
          </a:p>
          <a:p>
            <a:r>
              <a:rPr lang="en-GB" sz="1600" dirty="0"/>
              <a:t>There is an invalid mix digest or </a:t>
            </a:r>
            <a:r>
              <a:rPr lang="en-GB" sz="1600" dirty="0" err="1"/>
              <a:t>PoW</a:t>
            </a:r>
            <a:endParaRPr lang="en-GB" sz="1600" dirty="0"/>
          </a:p>
        </p:txBody>
      </p:sp>
      <p:sp>
        <p:nvSpPr>
          <p:cNvPr id="4" name="Slide Number Placeholder 3">
            <a:extLst>
              <a:ext uri="{FF2B5EF4-FFF2-40B4-BE49-F238E27FC236}">
                <a16:creationId xmlns="" xmlns:a16="http://schemas.microsoft.com/office/drawing/2014/main" id="{84493B0F-48B7-734A-8C3F-9461C262AE72}"/>
              </a:ext>
            </a:extLst>
          </p:cNvPr>
          <p:cNvSpPr>
            <a:spLocks noGrp="1"/>
          </p:cNvSpPr>
          <p:nvPr>
            <p:ph type="sldNum" sz="quarter" idx="4"/>
          </p:nvPr>
        </p:nvSpPr>
        <p:spPr/>
        <p:txBody>
          <a:bodyPr/>
          <a:lstStyle/>
          <a:p>
            <a:fld id="{2D5587A6-0F28-234D-9116-41BE2E1A2AC2}" type="slidenum">
              <a:rPr lang="en-US" smtClean="0"/>
              <a:pPr/>
              <a:t>4</a:t>
            </a:fld>
            <a:endParaRPr lang="en-US" dirty="0"/>
          </a:p>
        </p:txBody>
      </p:sp>
    </p:spTree>
    <p:extLst>
      <p:ext uri="{BB962C8B-B14F-4D97-AF65-F5344CB8AC3E}">
        <p14:creationId xmlns:p14="http://schemas.microsoft.com/office/powerpoint/2010/main" val="502385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0E263D-9715-8748-AD54-F53F53B685AE}"/>
              </a:ext>
            </a:extLst>
          </p:cNvPr>
          <p:cNvSpPr>
            <a:spLocks noGrp="1"/>
          </p:cNvSpPr>
          <p:nvPr>
            <p:ph type="title"/>
          </p:nvPr>
        </p:nvSpPr>
        <p:spPr/>
        <p:txBody>
          <a:bodyPr>
            <a:normAutofit/>
          </a:bodyPr>
          <a:lstStyle/>
          <a:p>
            <a:r>
              <a:rPr lang="en-GB" dirty="0"/>
              <a:t>Block finalization</a:t>
            </a:r>
            <a:endParaRPr lang="en-US" dirty="0"/>
          </a:p>
        </p:txBody>
      </p:sp>
      <p:sp>
        <p:nvSpPr>
          <p:cNvPr id="3" name="Content Placeholder 2">
            <a:extLst>
              <a:ext uri="{FF2B5EF4-FFF2-40B4-BE49-F238E27FC236}">
                <a16:creationId xmlns="" xmlns:a16="http://schemas.microsoft.com/office/drawing/2014/main" id="{7D704AE8-3933-B949-87D3-353D5EA4E41E}"/>
              </a:ext>
            </a:extLst>
          </p:cNvPr>
          <p:cNvSpPr>
            <a:spLocks noGrp="1"/>
          </p:cNvSpPr>
          <p:nvPr>
            <p:ph idx="1"/>
          </p:nvPr>
        </p:nvSpPr>
        <p:spPr>
          <a:xfrm>
            <a:off x="191344" y="1124744"/>
            <a:ext cx="11881320" cy="4752000"/>
          </a:xfrm>
        </p:spPr>
        <p:txBody>
          <a:bodyPr>
            <a:noAutofit/>
          </a:bodyPr>
          <a:lstStyle/>
          <a:p>
            <a:pPr marL="0" indent="0">
              <a:buNone/>
            </a:pPr>
            <a:r>
              <a:rPr lang="en-GB" sz="1600" dirty="0"/>
              <a:t>Block finalization is a process that is run by miners to validate the contents of the block and apply rewards. It results in four steps being executed. These steps are described here: </a:t>
            </a:r>
          </a:p>
          <a:p>
            <a:pPr marL="342900" indent="-342900">
              <a:buFont typeface="+mj-lt"/>
              <a:buAutoNum type="arabicPeriod"/>
            </a:pPr>
            <a:r>
              <a:rPr lang="en-GB" sz="1600" b="1" dirty="0" err="1"/>
              <a:t>Ommers</a:t>
            </a:r>
            <a:r>
              <a:rPr lang="en-GB" sz="1600" b="1" dirty="0"/>
              <a:t> (uncles) validation</a:t>
            </a:r>
            <a:r>
              <a:rPr lang="en-GB" sz="1600" dirty="0"/>
              <a:t>. In the case of mining, determine ommers. The validation process of the headers of stale blocks checks whether the header is valid and whether the relationship between the uncle and the current block satisfies the maximum depth of six blocks. A block can contain a maximum of two uncles. </a:t>
            </a:r>
          </a:p>
          <a:p>
            <a:pPr marL="342900" indent="-342900">
              <a:buFont typeface="+mj-lt"/>
              <a:buAutoNum type="arabicPeriod"/>
            </a:pPr>
            <a:r>
              <a:rPr lang="en-GB" sz="1600" b="1" dirty="0"/>
              <a:t>Transaction validation</a:t>
            </a:r>
            <a:r>
              <a:rPr lang="en-GB" sz="1600" dirty="0"/>
              <a:t>. In the case of mining, determine transactions. This process involves checking whether the total gas used in the block is equal to the final gas consumption after the final </a:t>
            </a:r>
            <a:r>
              <a:rPr lang="en-GB" sz="1600" dirty="0" smtClean="0"/>
              <a:t>transaction, in </a:t>
            </a:r>
            <a:r>
              <a:rPr lang="en-GB" sz="1600" dirty="0"/>
              <a:t>other words, the cumulative gas used by the transactions included in the block. </a:t>
            </a:r>
          </a:p>
          <a:p>
            <a:pPr marL="342900" indent="-342900">
              <a:buFont typeface="+mj-lt"/>
              <a:buAutoNum type="arabicPeriod"/>
            </a:pPr>
            <a:r>
              <a:rPr lang="en-GB" sz="1600" b="1" dirty="0"/>
              <a:t>Reward application</a:t>
            </a:r>
            <a:r>
              <a:rPr lang="en-GB" sz="1600" dirty="0"/>
              <a:t>. Apply rewards, which means updating the beneficiary's account with a reward balance. In Ethereum, a reward is also given to miners for stale blocks, which is 1/32 of the block reward. Uncles that are included in the blocks also receive 7/8 of the total block reward. The current block reward is 2 ether. It was reduced first from 5 ether to 3 with the Byzantium release of Ethereum. Later, in the Constantinople release (</a:t>
            </a:r>
            <a:r>
              <a:rPr lang="en-GB" sz="1600" dirty="0">
                <a:solidFill>
                  <a:srgbClr val="0000FF"/>
                </a:solidFill>
                <a:latin typeface="Lucida Console" panose="020B0609040504020204" pitchFamily="49" charset="0"/>
                <a:hlinkClick r:id="rId2"/>
              </a:rPr>
              <a:t>https://</a:t>
            </a:r>
            <a:r>
              <a:rPr lang="en-GB" sz="1600" dirty="0" err="1">
                <a:solidFill>
                  <a:srgbClr val="0000FF"/>
                </a:solidFill>
                <a:latin typeface="Lucida Console" panose="020B0609040504020204" pitchFamily="49" charset="0"/>
                <a:hlinkClick r:id="rId2"/>
              </a:rPr>
              <a:t>blog.ethereum.org</a:t>
            </a:r>
            <a:r>
              <a:rPr lang="en-GB" sz="1600" dirty="0">
                <a:solidFill>
                  <a:srgbClr val="0000FF"/>
                </a:solidFill>
                <a:latin typeface="Lucida Console" panose="020B0609040504020204" pitchFamily="49" charset="0"/>
                <a:hlinkClick r:id="rId2"/>
              </a:rPr>
              <a:t>/2019/02/22/ethereum-</a:t>
            </a:r>
            <a:r>
              <a:rPr lang="en-GB" sz="1600" dirty="0" err="1">
                <a:solidFill>
                  <a:srgbClr val="0000FF"/>
                </a:solidFill>
                <a:latin typeface="Lucida Console" panose="020B0609040504020204" pitchFamily="49" charset="0"/>
                <a:hlinkClick r:id="rId2"/>
              </a:rPr>
              <a:t>constantinople</a:t>
            </a:r>
            <a:r>
              <a:rPr lang="en-GB" sz="1600" dirty="0">
                <a:solidFill>
                  <a:srgbClr val="0000FF"/>
                </a:solidFill>
                <a:latin typeface="Lucida Console" panose="020B0609040504020204" pitchFamily="49" charset="0"/>
                <a:hlinkClick r:id="rId2"/>
              </a:rPr>
              <a:t>-</a:t>
            </a:r>
            <a:r>
              <a:rPr lang="en-GB" sz="1600" dirty="0" err="1">
                <a:solidFill>
                  <a:srgbClr val="0000FF"/>
                </a:solidFill>
                <a:latin typeface="Lucida Console" panose="020B0609040504020204" pitchFamily="49" charset="0"/>
                <a:hlinkClick r:id="rId2"/>
              </a:rPr>
              <a:t>st</a:t>
            </a:r>
            <a:r>
              <a:rPr lang="en-GB" sz="1600" dirty="0">
                <a:solidFill>
                  <a:srgbClr val="0000FF"/>
                </a:solidFill>
                <a:latin typeface="Lucida Console" panose="020B0609040504020204" pitchFamily="49" charset="0"/>
                <a:hlinkClick r:id="rId2"/>
              </a:rPr>
              <a:t>-</a:t>
            </a:r>
            <a:r>
              <a:rPr lang="en-GB" sz="1600" dirty="0" err="1">
                <a:solidFill>
                  <a:srgbClr val="0000FF"/>
                </a:solidFill>
                <a:latin typeface="Lucida Console" panose="020B0609040504020204" pitchFamily="49" charset="0"/>
                <a:hlinkClick r:id="rId2"/>
              </a:rPr>
              <a:t>petersburg</a:t>
            </a:r>
            <a:r>
              <a:rPr lang="en-GB" sz="1600" dirty="0">
                <a:solidFill>
                  <a:srgbClr val="0000FF"/>
                </a:solidFill>
                <a:latin typeface="Lucida Console" panose="020B0609040504020204" pitchFamily="49" charset="0"/>
                <a:hlinkClick r:id="rId2"/>
              </a:rPr>
              <a:t>-upgrade-announcement/</a:t>
            </a:r>
            <a:r>
              <a:rPr lang="en-GB" sz="1600" dirty="0"/>
              <a:t>), it was reduced further to 2 ether. A block can have a maximum of two uncles. </a:t>
            </a:r>
          </a:p>
          <a:p>
            <a:pPr marL="342900" indent="-342900">
              <a:buFont typeface="+mj-lt"/>
              <a:buAutoNum type="arabicPeriod"/>
            </a:pPr>
            <a:r>
              <a:rPr lang="en-GB" sz="1600" b="1" dirty="0"/>
              <a:t>State and nonce validation</a:t>
            </a:r>
            <a:r>
              <a:rPr lang="en-GB" sz="1600" dirty="0"/>
              <a:t>. Verify the state and block nonce. In the case of mining, compute a valid state and block nonce.</a:t>
            </a:r>
          </a:p>
        </p:txBody>
      </p:sp>
      <p:sp>
        <p:nvSpPr>
          <p:cNvPr id="4" name="Slide Number Placeholder 3">
            <a:extLst>
              <a:ext uri="{FF2B5EF4-FFF2-40B4-BE49-F238E27FC236}">
                <a16:creationId xmlns="" xmlns:a16="http://schemas.microsoft.com/office/drawing/2014/main" id="{D30A2433-825B-B74B-B736-F99347B18471}"/>
              </a:ext>
            </a:extLst>
          </p:cNvPr>
          <p:cNvSpPr>
            <a:spLocks noGrp="1"/>
          </p:cNvSpPr>
          <p:nvPr>
            <p:ph type="sldNum" sz="quarter" idx="4"/>
          </p:nvPr>
        </p:nvSpPr>
        <p:spPr/>
        <p:txBody>
          <a:bodyPr/>
          <a:lstStyle/>
          <a:p>
            <a:fld id="{2D5587A6-0F28-234D-9116-41BE2E1A2AC2}" type="slidenum">
              <a:rPr lang="en-US" smtClean="0"/>
              <a:pPr/>
              <a:t>5</a:t>
            </a:fld>
            <a:endParaRPr lang="en-US" dirty="0"/>
          </a:p>
        </p:txBody>
      </p:sp>
    </p:spTree>
    <p:extLst>
      <p:ext uri="{BB962C8B-B14F-4D97-AF65-F5344CB8AC3E}">
        <p14:creationId xmlns:p14="http://schemas.microsoft.com/office/powerpoint/2010/main" val="2839410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B30D07-4496-974B-A9AC-6B41BD8CC3D4}"/>
              </a:ext>
            </a:extLst>
          </p:cNvPr>
          <p:cNvSpPr>
            <a:spLocks noGrp="1"/>
          </p:cNvSpPr>
          <p:nvPr>
            <p:ph type="title"/>
          </p:nvPr>
        </p:nvSpPr>
        <p:spPr/>
        <p:txBody>
          <a:bodyPr>
            <a:normAutofit/>
          </a:bodyPr>
          <a:lstStyle/>
          <a:p>
            <a:r>
              <a:rPr lang="en-GB" dirty="0"/>
              <a:t>Block difficulty mechanism</a:t>
            </a:r>
            <a:r>
              <a:rPr lang="en-GB" b="1" dirty="0"/>
              <a:t> </a:t>
            </a:r>
            <a:endParaRPr lang="en-US" dirty="0"/>
          </a:p>
        </p:txBody>
      </p:sp>
      <p:sp>
        <p:nvSpPr>
          <p:cNvPr id="3" name="Content Placeholder 2">
            <a:extLst>
              <a:ext uri="{FF2B5EF4-FFF2-40B4-BE49-F238E27FC236}">
                <a16:creationId xmlns="" xmlns:a16="http://schemas.microsoft.com/office/drawing/2014/main" id="{8982A11D-95FC-B144-A9FF-59431B50770F}"/>
              </a:ext>
            </a:extLst>
          </p:cNvPr>
          <p:cNvSpPr>
            <a:spLocks noGrp="1"/>
          </p:cNvSpPr>
          <p:nvPr>
            <p:ph idx="1"/>
          </p:nvPr>
        </p:nvSpPr>
        <p:spPr>
          <a:xfrm>
            <a:off x="630000" y="1912805"/>
            <a:ext cx="10800000" cy="1664960"/>
          </a:xfrm>
        </p:spPr>
        <p:txBody>
          <a:bodyPr/>
          <a:lstStyle/>
          <a:p>
            <a:pPr marL="0" indent="0" algn="ctr">
              <a:buNone/>
            </a:pPr>
            <a:r>
              <a:rPr lang="en-GB" i="1" dirty="0" err="1"/>
              <a:t>block_diff</a:t>
            </a:r>
            <a:r>
              <a:rPr lang="en-GB" i="1" dirty="0"/>
              <a:t> </a:t>
            </a:r>
            <a:r>
              <a:rPr lang="en-GB" dirty="0"/>
              <a:t>= </a:t>
            </a:r>
            <a:r>
              <a:rPr lang="en-GB" i="1" dirty="0" err="1"/>
              <a:t>parent_diff</a:t>
            </a:r>
            <a:r>
              <a:rPr lang="en-GB" i="1" dirty="0"/>
              <a:t> </a:t>
            </a:r>
            <a:r>
              <a:rPr lang="en-GB" dirty="0"/>
              <a:t>+ </a:t>
            </a:r>
            <a:r>
              <a:rPr lang="en-GB" i="1" dirty="0" err="1"/>
              <a:t>parent_diff</a:t>
            </a:r>
            <a:r>
              <a:rPr lang="en-GB" i="1" dirty="0"/>
              <a:t> </a:t>
            </a:r>
            <a:r>
              <a:rPr lang="en-GB" dirty="0"/>
              <a:t>// </a:t>
            </a:r>
            <a:r>
              <a:rPr lang="en-GB" i="1" dirty="0"/>
              <a:t>2048 </a:t>
            </a:r>
            <a:r>
              <a:rPr lang="en-GB" dirty="0"/>
              <a:t>* </a:t>
            </a:r>
          </a:p>
          <a:p>
            <a:pPr marL="0" indent="0" algn="ctr">
              <a:buNone/>
            </a:pPr>
            <a:r>
              <a:rPr lang="en-GB" i="1" dirty="0"/>
              <a:t>max</a:t>
            </a:r>
            <a:r>
              <a:rPr lang="en-GB" dirty="0"/>
              <a:t>(</a:t>
            </a:r>
            <a:r>
              <a:rPr lang="en-GB" i="1" dirty="0"/>
              <a:t>1 </a:t>
            </a:r>
            <a:r>
              <a:rPr lang="en-GB" dirty="0"/>
              <a:t>- (</a:t>
            </a:r>
            <a:r>
              <a:rPr lang="en-GB" i="1" dirty="0" err="1"/>
              <a:t>block_timestamp</a:t>
            </a:r>
            <a:r>
              <a:rPr lang="en-GB" i="1" dirty="0"/>
              <a:t> </a:t>
            </a:r>
            <a:r>
              <a:rPr lang="en-GB" dirty="0"/>
              <a:t>- </a:t>
            </a:r>
            <a:r>
              <a:rPr lang="en-GB" i="1" dirty="0" err="1"/>
              <a:t>parent_timestamp</a:t>
            </a:r>
            <a:r>
              <a:rPr lang="en-GB" dirty="0"/>
              <a:t>) // </a:t>
            </a:r>
            <a:r>
              <a:rPr lang="en-GB" i="1" dirty="0"/>
              <a:t>10</a:t>
            </a:r>
            <a:r>
              <a:rPr lang="en-GB" dirty="0"/>
              <a:t>, -</a:t>
            </a:r>
            <a:r>
              <a:rPr lang="en-GB" i="1" dirty="0"/>
              <a:t>99</a:t>
            </a:r>
            <a:r>
              <a:rPr lang="en-GB" dirty="0"/>
              <a:t>) + </a:t>
            </a:r>
          </a:p>
          <a:p>
            <a:pPr marL="0" indent="0" algn="ctr">
              <a:buNone/>
            </a:pPr>
            <a:r>
              <a:rPr lang="en-GB" i="1" dirty="0" err="1"/>
              <a:t>int</a:t>
            </a:r>
            <a:r>
              <a:rPr lang="en-GB" dirty="0"/>
              <a:t>(</a:t>
            </a:r>
            <a:r>
              <a:rPr lang="en-GB" i="1" dirty="0"/>
              <a:t>2</a:t>
            </a:r>
            <a:r>
              <a:rPr lang="en-GB" dirty="0"/>
              <a:t>**((</a:t>
            </a:r>
            <a:r>
              <a:rPr lang="en-GB" i="1" dirty="0" err="1"/>
              <a:t>block.number</a:t>
            </a:r>
            <a:r>
              <a:rPr lang="en-GB" i="1" dirty="0"/>
              <a:t> </a:t>
            </a:r>
            <a:r>
              <a:rPr lang="en-GB" dirty="0"/>
              <a:t>// </a:t>
            </a:r>
            <a:r>
              <a:rPr lang="en-GB" i="1" dirty="0"/>
              <a:t>100000</a:t>
            </a:r>
            <a:r>
              <a:rPr lang="en-GB" dirty="0"/>
              <a:t>) - </a:t>
            </a:r>
            <a:r>
              <a:rPr lang="en-GB" i="1" dirty="0"/>
              <a:t>2</a:t>
            </a:r>
            <a:r>
              <a:rPr lang="en-GB" dirty="0"/>
              <a:t>))</a:t>
            </a:r>
          </a:p>
        </p:txBody>
      </p:sp>
      <p:sp>
        <p:nvSpPr>
          <p:cNvPr id="4" name="Slide Number Placeholder 3">
            <a:extLst>
              <a:ext uri="{FF2B5EF4-FFF2-40B4-BE49-F238E27FC236}">
                <a16:creationId xmlns="" xmlns:a16="http://schemas.microsoft.com/office/drawing/2014/main" id="{8891D9DB-A1B1-0B45-9CD9-1355B2F030BC}"/>
              </a:ext>
            </a:extLst>
          </p:cNvPr>
          <p:cNvSpPr>
            <a:spLocks noGrp="1"/>
          </p:cNvSpPr>
          <p:nvPr>
            <p:ph type="sldNum" sz="quarter" idx="4"/>
          </p:nvPr>
        </p:nvSpPr>
        <p:spPr/>
        <p:txBody>
          <a:bodyPr/>
          <a:lstStyle/>
          <a:p>
            <a:fld id="{2D5587A6-0F28-234D-9116-41BE2E1A2AC2}" type="slidenum">
              <a:rPr lang="en-US" smtClean="0"/>
              <a:pPr/>
              <a:t>6</a:t>
            </a:fld>
            <a:endParaRPr lang="en-US" dirty="0"/>
          </a:p>
        </p:txBody>
      </p:sp>
      <p:sp>
        <p:nvSpPr>
          <p:cNvPr id="5" name="Title 1">
            <a:extLst>
              <a:ext uri="{FF2B5EF4-FFF2-40B4-BE49-F238E27FC236}">
                <a16:creationId xmlns="" xmlns:a16="http://schemas.microsoft.com/office/drawing/2014/main" id="{92B03FBE-BCCA-E641-A403-E846C7A50D59}"/>
              </a:ext>
            </a:extLst>
          </p:cNvPr>
          <p:cNvSpPr txBox="1">
            <a:spLocks/>
          </p:cNvSpPr>
          <p:nvPr/>
        </p:nvSpPr>
        <p:spPr>
          <a:xfrm>
            <a:off x="808377" y="4626538"/>
            <a:ext cx="10078412" cy="450232"/>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r>
              <a:rPr lang="en-GB" sz="1800" dirty="0" smtClean="0"/>
              <a:t>The gas cost of a transaction can be calculated using this formula:</a:t>
            </a:r>
            <a:endParaRPr lang="en-US" sz="1800" dirty="0"/>
          </a:p>
        </p:txBody>
      </p:sp>
      <p:sp>
        <p:nvSpPr>
          <p:cNvPr id="6" name="Content Placeholder 2">
            <a:extLst>
              <a:ext uri="{FF2B5EF4-FFF2-40B4-BE49-F238E27FC236}">
                <a16:creationId xmlns="" xmlns:a16="http://schemas.microsoft.com/office/drawing/2014/main" id="{2673949A-7FA3-CD49-91DA-32F42F5032E8}"/>
              </a:ext>
            </a:extLst>
          </p:cNvPr>
          <p:cNvSpPr txBox="1">
            <a:spLocks/>
          </p:cNvSpPr>
          <p:nvPr/>
        </p:nvSpPr>
        <p:spPr>
          <a:xfrm>
            <a:off x="800400" y="5264744"/>
            <a:ext cx="10800000" cy="1044576"/>
          </a:xfrm>
          <a:prstGeom prst="rect">
            <a:avLst/>
          </a:prstGeom>
        </p:spPr>
        <p:txBody>
          <a:bodyPr vert="horz" lIns="91440" tIns="45720" rIns="91440" bIns="45720" rtlCol="0">
            <a:normAutofit/>
          </a:bodyPr>
          <a:lst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Total cost </a:t>
            </a:r>
            <a:r>
              <a:rPr lang="en-GB" dirty="0"/>
              <a:t>= </a:t>
            </a:r>
            <a:r>
              <a:rPr lang="en-GB" i="1" dirty="0" err="1"/>
              <a:t>gasUsed</a:t>
            </a:r>
            <a:r>
              <a:rPr lang="en-GB" i="1" dirty="0"/>
              <a:t> </a:t>
            </a:r>
            <a:r>
              <a:rPr lang="en-GB" dirty="0"/>
              <a:t>* </a:t>
            </a:r>
            <a:r>
              <a:rPr lang="en-GB" i="1" dirty="0" err="1"/>
              <a:t>gasPrice</a:t>
            </a:r>
            <a:r>
              <a:rPr lang="en-GB" i="1" dirty="0"/>
              <a:t> </a:t>
            </a:r>
            <a:endParaRPr lang="en-GB" dirty="0"/>
          </a:p>
        </p:txBody>
      </p:sp>
      <p:sp>
        <p:nvSpPr>
          <p:cNvPr id="7" name="Rectangle 6">
            <a:extLst>
              <a:ext uri="{FF2B5EF4-FFF2-40B4-BE49-F238E27FC236}">
                <a16:creationId xmlns="" xmlns:a16="http://schemas.microsoft.com/office/drawing/2014/main" id="{66A14998-DC8D-CB4F-B804-B54403137298}"/>
              </a:ext>
            </a:extLst>
          </p:cNvPr>
          <p:cNvSpPr/>
          <p:nvPr/>
        </p:nvSpPr>
        <p:spPr>
          <a:xfrm>
            <a:off x="619926" y="1150303"/>
            <a:ext cx="8529347" cy="646331"/>
          </a:xfrm>
          <a:prstGeom prst="rect">
            <a:avLst/>
          </a:prstGeom>
        </p:spPr>
        <p:txBody>
          <a:bodyPr wrap="square">
            <a:spAutoFit/>
          </a:bodyPr>
          <a:lstStyle/>
          <a:p>
            <a:r>
              <a:rPr lang="en-GB" dirty="0" smtClean="0">
                <a:latin typeface="Arial" panose="020B0604020202020204" pitchFamily="34" charset="0"/>
                <a:cs typeface="Arial" panose="020B0604020202020204" pitchFamily="34" charset="0"/>
              </a:rPr>
              <a:t>The b</a:t>
            </a:r>
            <a:r>
              <a:rPr lang="en-GB" dirty="0" smtClean="0">
                <a:latin typeface="Arial" panose="020B0604020202020204" pitchFamily="34" charset="0"/>
                <a:cs typeface="Arial" panose="020B0604020202020204" pitchFamily="34" charset="0"/>
              </a:rPr>
              <a:t>lock </a:t>
            </a:r>
            <a:r>
              <a:rPr lang="en-GB" dirty="0">
                <a:latin typeface="Arial" panose="020B0604020202020204" pitchFamily="34" charset="0"/>
                <a:cs typeface="Arial" panose="020B0604020202020204" pitchFamily="34" charset="0"/>
              </a:rPr>
              <a:t>difficulty mechanism </a:t>
            </a:r>
            <a:r>
              <a:rPr lang="en-GB" dirty="0" smtClean="0">
                <a:latin typeface="Arial" panose="020B0604020202020204" pitchFamily="34" charset="0"/>
                <a:cs typeface="Arial" panose="020B0604020202020204" pitchFamily="34" charset="0"/>
              </a:rPr>
              <a:t>is </a:t>
            </a:r>
            <a:r>
              <a:rPr lang="en-GB" dirty="0">
                <a:latin typeface="Arial" panose="020B0604020202020204" pitchFamily="34" charset="0"/>
                <a:cs typeface="Arial" panose="020B0604020202020204" pitchFamily="34" charset="0"/>
              </a:rPr>
              <a:t>represented by the formula </a:t>
            </a:r>
            <a:r>
              <a:rPr lang="en-GB" dirty="0" smtClean="0">
                <a:latin typeface="Arial" panose="020B0604020202020204" pitchFamily="34" charset="0"/>
                <a:cs typeface="Arial" panose="020B0604020202020204" pitchFamily="34" charset="0"/>
              </a:rPr>
              <a:t>below, </a:t>
            </a:r>
            <a:r>
              <a:rPr lang="en-GB" dirty="0">
                <a:latin typeface="Arial" panose="020B0604020202020204" pitchFamily="34" charset="0"/>
                <a:cs typeface="Arial" panose="020B0604020202020204" pitchFamily="34" charset="0"/>
              </a:rPr>
              <a:t>which ensures that blocks are produced at a constant </a:t>
            </a:r>
            <a:r>
              <a:rPr lang="en-GB" dirty="0" smtClean="0">
                <a:latin typeface="Arial" panose="020B0604020202020204" pitchFamily="34" charset="0"/>
                <a:cs typeface="Arial" panose="020B0604020202020204" pitchFamily="34" charset="0"/>
              </a:rPr>
              <a:t>rate: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6476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409CA-7A5B-7B4F-A168-0A4415802314}"/>
              </a:ext>
            </a:extLst>
          </p:cNvPr>
          <p:cNvSpPr>
            <a:spLocks noGrp="1"/>
          </p:cNvSpPr>
          <p:nvPr>
            <p:ph type="title"/>
          </p:nvPr>
        </p:nvSpPr>
        <p:spPr/>
        <p:txBody>
          <a:bodyPr>
            <a:normAutofit/>
          </a:bodyPr>
          <a:lstStyle/>
          <a:p>
            <a:r>
              <a:rPr lang="en-GB" dirty="0"/>
              <a:t>Wallets and client software </a:t>
            </a:r>
            <a:endParaRPr lang="en-US" dirty="0"/>
          </a:p>
        </p:txBody>
      </p:sp>
      <p:sp>
        <p:nvSpPr>
          <p:cNvPr id="3" name="Content Placeholder 2">
            <a:extLst>
              <a:ext uri="{FF2B5EF4-FFF2-40B4-BE49-F238E27FC236}">
                <a16:creationId xmlns="" xmlns:a16="http://schemas.microsoft.com/office/drawing/2014/main" id="{17BC4D3F-DA99-5B4C-A342-C790BFD69CF2}"/>
              </a:ext>
            </a:extLst>
          </p:cNvPr>
          <p:cNvSpPr>
            <a:spLocks noGrp="1"/>
          </p:cNvSpPr>
          <p:nvPr>
            <p:ph idx="1"/>
          </p:nvPr>
        </p:nvSpPr>
        <p:spPr>
          <a:xfrm>
            <a:off x="648000" y="1404000"/>
            <a:ext cx="10800000" cy="5193352"/>
          </a:xfrm>
        </p:spPr>
        <p:txBody>
          <a:bodyPr>
            <a:normAutofit fontScale="85000" lnSpcReduction="10000"/>
          </a:bodyPr>
          <a:lstStyle/>
          <a:p>
            <a:r>
              <a:rPr lang="en-GB" dirty="0"/>
              <a:t>Wallets </a:t>
            </a:r>
          </a:p>
          <a:p>
            <a:r>
              <a:rPr lang="en-GB" dirty="0"/>
              <a:t>Light clients </a:t>
            </a:r>
          </a:p>
          <a:p>
            <a:r>
              <a:rPr lang="en-US" dirty="0" smtClean="0"/>
              <a:t>There are three </a:t>
            </a:r>
            <a:r>
              <a:rPr lang="en-US" dirty="0"/>
              <a:t>client synchronization types:</a:t>
            </a:r>
            <a:endParaRPr lang="en-GB" dirty="0"/>
          </a:p>
          <a:p>
            <a:pPr lvl="1"/>
            <a:r>
              <a:rPr lang="en-GB" b="1" dirty="0"/>
              <a:t>Full</a:t>
            </a:r>
            <a:r>
              <a:rPr lang="en-GB" dirty="0"/>
              <a:t>: In this synchronization mode, the Geth client downloads the complete blockchain to its local node. This means that it gets all the block headers and block bodies and validates all transaction and blocks since the genesis block. </a:t>
            </a:r>
            <a:r>
              <a:rPr lang="en-GB" dirty="0" smtClean="0"/>
              <a:t>As of early 2020, </a:t>
            </a:r>
            <a:r>
              <a:rPr lang="en-GB" dirty="0"/>
              <a:t>the Ethereum blockchain size is roughly 210 GB, and downloading and maintaining that could be a problem. Usually, SSDs are recommended for a full node, so that disk latency cannot cause any processing delays. </a:t>
            </a:r>
          </a:p>
          <a:p>
            <a:pPr lvl="1"/>
            <a:r>
              <a:rPr lang="en-GB" b="1" dirty="0"/>
              <a:t>Fast</a:t>
            </a:r>
            <a:r>
              <a:rPr lang="en-GB" dirty="0"/>
              <a:t>: The client downloads the full blockchain, but it retrieves and verifies only the previous 64 blocks from the current block. After this, it verifies the new blocks in full. It does not replay and verify all historic transactions since the genesis block; instead it only does the state downloads. This also reduces the on-disc size of the blockchain database quite significantly. This is the default mode of Geth client synchronization. </a:t>
            </a:r>
          </a:p>
          <a:p>
            <a:pPr lvl="1"/>
            <a:r>
              <a:rPr lang="en-GB" b="1" dirty="0"/>
              <a:t>Light</a:t>
            </a:r>
            <a:r>
              <a:rPr lang="en-GB" dirty="0"/>
              <a:t>: This is the quickest mode and only downloads and stores the current state trie. In this mode, the client does not download any historic blocks and only processes newer blocks.</a:t>
            </a:r>
          </a:p>
        </p:txBody>
      </p:sp>
      <p:sp>
        <p:nvSpPr>
          <p:cNvPr id="4" name="Slide Number Placeholder 3">
            <a:extLst>
              <a:ext uri="{FF2B5EF4-FFF2-40B4-BE49-F238E27FC236}">
                <a16:creationId xmlns="" xmlns:a16="http://schemas.microsoft.com/office/drawing/2014/main" id="{F544A6EF-5521-7341-8603-7B556010BCAF}"/>
              </a:ext>
            </a:extLst>
          </p:cNvPr>
          <p:cNvSpPr>
            <a:spLocks noGrp="1"/>
          </p:cNvSpPr>
          <p:nvPr>
            <p:ph type="sldNum" sz="quarter" idx="4"/>
          </p:nvPr>
        </p:nvSpPr>
        <p:spPr/>
        <p:txBody>
          <a:bodyPr/>
          <a:lstStyle/>
          <a:p>
            <a:fld id="{2D5587A6-0F28-234D-9116-41BE2E1A2AC2}" type="slidenum">
              <a:rPr lang="en-US" smtClean="0"/>
              <a:pPr/>
              <a:t>7</a:t>
            </a:fld>
            <a:endParaRPr lang="en-US" dirty="0"/>
          </a:p>
        </p:txBody>
      </p:sp>
    </p:spTree>
    <p:extLst>
      <p:ext uri="{BB962C8B-B14F-4D97-AF65-F5344CB8AC3E}">
        <p14:creationId xmlns:p14="http://schemas.microsoft.com/office/powerpoint/2010/main" val="6188619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F44717-C9D6-AF45-AFF0-214C8030266F}"/>
              </a:ext>
            </a:extLst>
          </p:cNvPr>
          <p:cNvSpPr>
            <a:spLocks noGrp="1"/>
          </p:cNvSpPr>
          <p:nvPr>
            <p:ph type="title"/>
          </p:nvPr>
        </p:nvSpPr>
        <p:spPr/>
        <p:txBody>
          <a:bodyPr/>
          <a:lstStyle/>
          <a:p>
            <a:r>
              <a:rPr lang="en-US" dirty="0"/>
              <a:t>Ethereum keystore</a:t>
            </a:r>
          </a:p>
        </p:txBody>
      </p:sp>
      <p:pic>
        <p:nvPicPr>
          <p:cNvPr id="5" name="Content Placeholder 4">
            <a:extLst>
              <a:ext uri="{FF2B5EF4-FFF2-40B4-BE49-F238E27FC236}">
                <a16:creationId xmlns="" xmlns:a16="http://schemas.microsoft.com/office/drawing/2014/main" id="{223D93C4-35F8-F14D-A92F-93D56F99B7DE}"/>
              </a:ext>
            </a:extLst>
          </p:cNvPr>
          <p:cNvPicPr>
            <a:picLocks noGrp="1" noChangeAspect="1"/>
          </p:cNvPicPr>
          <p:nvPr>
            <p:ph idx="1"/>
          </p:nvPr>
        </p:nvPicPr>
        <p:blipFill>
          <a:blip r:embed="rId2"/>
          <a:stretch>
            <a:fillRect/>
          </a:stretch>
        </p:blipFill>
        <p:spPr>
          <a:xfrm>
            <a:off x="6816080" y="1295512"/>
            <a:ext cx="5071884" cy="5179797"/>
          </a:xfrm>
          <a:prstGeom prst="rect">
            <a:avLst/>
          </a:prstGeom>
        </p:spPr>
      </p:pic>
      <p:sp>
        <p:nvSpPr>
          <p:cNvPr id="4" name="Slide Number Placeholder 3">
            <a:extLst>
              <a:ext uri="{FF2B5EF4-FFF2-40B4-BE49-F238E27FC236}">
                <a16:creationId xmlns="" xmlns:a16="http://schemas.microsoft.com/office/drawing/2014/main" id="{A507DB74-583F-714F-B1F6-F6DD0D8233D9}"/>
              </a:ext>
            </a:extLst>
          </p:cNvPr>
          <p:cNvSpPr>
            <a:spLocks noGrp="1"/>
          </p:cNvSpPr>
          <p:nvPr>
            <p:ph type="sldNum" sz="quarter" idx="4"/>
          </p:nvPr>
        </p:nvSpPr>
        <p:spPr/>
        <p:txBody>
          <a:bodyPr/>
          <a:lstStyle/>
          <a:p>
            <a:fld id="{2D5587A6-0F28-234D-9116-41BE2E1A2AC2}" type="slidenum">
              <a:rPr lang="en-US" smtClean="0"/>
              <a:pPr/>
              <a:t>8</a:t>
            </a:fld>
            <a:endParaRPr lang="en-US" dirty="0"/>
          </a:p>
        </p:txBody>
      </p:sp>
      <p:pic>
        <p:nvPicPr>
          <p:cNvPr id="7" name="Picture 6">
            <a:extLst>
              <a:ext uri="{FF2B5EF4-FFF2-40B4-BE49-F238E27FC236}">
                <a16:creationId xmlns="" xmlns:a16="http://schemas.microsoft.com/office/drawing/2014/main" id="{032EEF09-35AE-D14D-8B8F-3E7FBCE40A16}"/>
              </a:ext>
            </a:extLst>
          </p:cNvPr>
          <p:cNvPicPr>
            <a:picLocks noChangeAspect="1"/>
          </p:cNvPicPr>
          <p:nvPr/>
        </p:nvPicPr>
        <p:blipFill>
          <a:blip r:embed="rId3"/>
          <a:stretch>
            <a:fillRect/>
          </a:stretch>
        </p:blipFill>
        <p:spPr>
          <a:xfrm>
            <a:off x="629961" y="2297786"/>
            <a:ext cx="5787179" cy="3168352"/>
          </a:xfrm>
          <a:prstGeom prst="rect">
            <a:avLst/>
          </a:prstGeom>
        </p:spPr>
      </p:pic>
      <p:sp>
        <p:nvSpPr>
          <p:cNvPr id="3" name="Rectangle 2">
            <a:extLst>
              <a:ext uri="{FF2B5EF4-FFF2-40B4-BE49-F238E27FC236}">
                <a16:creationId xmlns="" xmlns:a16="http://schemas.microsoft.com/office/drawing/2014/main" id="{6B40A3BB-CA1A-E442-B8EE-E9DC09F1C4F0}"/>
              </a:ext>
            </a:extLst>
          </p:cNvPr>
          <p:cNvSpPr/>
          <p:nvPr/>
        </p:nvSpPr>
        <p:spPr>
          <a:xfrm>
            <a:off x="683064" y="1225072"/>
            <a:ext cx="6133015" cy="923330"/>
          </a:xfrm>
          <a:prstGeom prst="rect">
            <a:avLst/>
          </a:prstGeom>
        </p:spPr>
        <p:txBody>
          <a:bodyPr wrap="square">
            <a:spAutoFit/>
          </a:bodyPr>
          <a:lstStyle/>
          <a:p>
            <a:r>
              <a:rPr lang="en-GB" dirty="0" smtClean="0">
                <a:latin typeface="Arial" panose="020B0604020202020204" pitchFamily="34" charset="0"/>
                <a:cs typeface="Arial" panose="020B0604020202020204" pitchFamily="34" charset="0"/>
              </a:rPr>
              <a:t>Public and private key </a:t>
            </a:r>
            <a:r>
              <a:rPr lang="en-GB" dirty="0">
                <a:latin typeface="Arial" panose="020B0604020202020204" pitchFamily="34" charset="0"/>
                <a:cs typeface="Arial" panose="020B0604020202020204" pitchFamily="34" charset="0"/>
              </a:rPr>
              <a:t>files are stored in the </a:t>
            </a:r>
            <a:r>
              <a:rPr lang="en-GB" dirty="0" err="1">
                <a:latin typeface="Arial" panose="020B0604020202020204" pitchFamily="34" charset="0"/>
                <a:cs typeface="Arial" panose="020B0604020202020204" pitchFamily="34" charset="0"/>
              </a:rPr>
              <a:t>keystore</a:t>
            </a:r>
            <a:r>
              <a:rPr lang="en-GB" dirty="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directory. The </a:t>
            </a:r>
            <a:r>
              <a:rPr lang="en-US" dirty="0" err="1" smtClean="0">
                <a:latin typeface="Arial" panose="020B0604020202020204" pitchFamily="34" charset="0"/>
                <a:cs typeface="Arial" panose="020B0604020202020204" pitchFamily="34" charset="0"/>
              </a:rPr>
              <a:t>Ethereum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keystore</a:t>
            </a:r>
            <a:r>
              <a:rPr lang="en-US" dirty="0" smtClean="0">
                <a:latin typeface="Arial" panose="020B0604020202020204" pitchFamily="34" charset="0"/>
                <a:cs typeface="Arial" panose="020B0604020202020204" pitchFamily="34" charset="0"/>
              </a:rPr>
              <a:t> files are </a:t>
            </a:r>
            <a:r>
              <a:rPr lang="en-US" dirty="0">
                <a:latin typeface="Arial" panose="020B0604020202020204" pitchFamily="34" charset="0"/>
                <a:cs typeface="Arial" panose="020B0604020202020204" pitchFamily="34" charset="0"/>
              </a:rPr>
              <a:t>JSON </a:t>
            </a:r>
            <a:r>
              <a:rPr lang="en-US" dirty="0" smtClean="0">
                <a:latin typeface="Arial" panose="020B0604020202020204" pitchFamily="34" charset="0"/>
                <a:cs typeface="Arial" panose="020B0604020202020204" pitchFamily="34" charset="0"/>
              </a:rPr>
              <a:t>files, the contents of which looks something like the script below</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8F33819E-3A2D-824B-96D5-82CDCB0E8214}"/>
              </a:ext>
            </a:extLst>
          </p:cNvPr>
          <p:cNvSpPr/>
          <p:nvPr/>
        </p:nvSpPr>
        <p:spPr>
          <a:xfrm>
            <a:off x="8175866" y="922732"/>
            <a:ext cx="2352311" cy="369332"/>
          </a:xfrm>
          <a:prstGeom prst="rect">
            <a:avLst/>
          </a:prstGeom>
        </p:spPr>
        <p:txBody>
          <a:bodyPr wrap="none">
            <a:spAutoFit/>
          </a:bodyPr>
          <a:lstStyle/>
          <a:p>
            <a:r>
              <a:rPr lang="en-US" dirty="0"/>
              <a:t>Key decryption process</a:t>
            </a:r>
          </a:p>
        </p:txBody>
      </p:sp>
    </p:spTree>
    <p:extLst>
      <p:ext uri="{BB962C8B-B14F-4D97-AF65-F5344CB8AC3E}">
        <p14:creationId xmlns:p14="http://schemas.microsoft.com/office/powerpoint/2010/main" val="4014560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4A2D3E-E1EB-7F4E-BB5D-157D10D420B9}"/>
              </a:ext>
            </a:extLst>
          </p:cNvPr>
          <p:cNvSpPr>
            <a:spLocks noGrp="1"/>
          </p:cNvSpPr>
          <p:nvPr>
            <p:ph type="title"/>
          </p:nvPr>
        </p:nvSpPr>
        <p:spPr/>
        <p:txBody>
          <a:bodyPr/>
          <a:lstStyle/>
          <a:p>
            <a:r>
              <a:rPr lang="en-US" dirty="0" err="1"/>
              <a:t>MetaMask</a:t>
            </a:r>
            <a:endParaRPr lang="en-US" dirty="0"/>
          </a:p>
        </p:txBody>
      </p:sp>
      <p:pic>
        <p:nvPicPr>
          <p:cNvPr id="5" name="Content Placeholder 4">
            <a:extLst>
              <a:ext uri="{FF2B5EF4-FFF2-40B4-BE49-F238E27FC236}">
                <a16:creationId xmlns="" xmlns:a16="http://schemas.microsoft.com/office/drawing/2014/main" id="{E6EADC04-C28F-C345-BBBA-342090F91345}"/>
              </a:ext>
            </a:extLst>
          </p:cNvPr>
          <p:cNvPicPr>
            <a:picLocks noGrp="1" noChangeAspect="1"/>
          </p:cNvPicPr>
          <p:nvPr>
            <p:ph idx="1"/>
          </p:nvPr>
        </p:nvPicPr>
        <p:blipFill>
          <a:blip r:embed="rId2"/>
          <a:stretch>
            <a:fillRect/>
          </a:stretch>
        </p:blipFill>
        <p:spPr>
          <a:xfrm>
            <a:off x="648000" y="2079774"/>
            <a:ext cx="4445000" cy="3022600"/>
          </a:xfrm>
          <a:prstGeom prst="rect">
            <a:avLst/>
          </a:prstGeom>
        </p:spPr>
      </p:pic>
      <p:sp>
        <p:nvSpPr>
          <p:cNvPr id="4" name="Slide Number Placeholder 3">
            <a:extLst>
              <a:ext uri="{FF2B5EF4-FFF2-40B4-BE49-F238E27FC236}">
                <a16:creationId xmlns="" xmlns:a16="http://schemas.microsoft.com/office/drawing/2014/main" id="{E2FFFD73-9908-1C4F-BE0D-A23BD167EC4C}"/>
              </a:ext>
            </a:extLst>
          </p:cNvPr>
          <p:cNvSpPr>
            <a:spLocks noGrp="1"/>
          </p:cNvSpPr>
          <p:nvPr>
            <p:ph type="sldNum" sz="quarter" idx="4"/>
          </p:nvPr>
        </p:nvSpPr>
        <p:spPr/>
        <p:txBody>
          <a:bodyPr/>
          <a:lstStyle/>
          <a:p>
            <a:fld id="{2D5587A6-0F28-234D-9116-41BE2E1A2AC2}" type="slidenum">
              <a:rPr lang="en-US" smtClean="0"/>
              <a:pPr/>
              <a:t>9</a:t>
            </a:fld>
            <a:endParaRPr lang="en-US" dirty="0"/>
          </a:p>
        </p:txBody>
      </p:sp>
      <p:pic>
        <p:nvPicPr>
          <p:cNvPr id="6" name="Picture 5">
            <a:extLst>
              <a:ext uri="{FF2B5EF4-FFF2-40B4-BE49-F238E27FC236}">
                <a16:creationId xmlns="" xmlns:a16="http://schemas.microsoft.com/office/drawing/2014/main" id="{8CB26B9B-6266-F044-B537-43BC82C7687B}"/>
              </a:ext>
            </a:extLst>
          </p:cNvPr>
          <p:cNvPicPr>
            <a:picLocks noChangeAspect="1"/>
          </p:cNvPicPr>
          <p:nvPr/>
        </p:nvPicPr>
        <p:blipFill>
          <a:blip r:embed="rId3"/>
          <a:stretch>
            <a:fillRect/>
          </a:stretch>
        </p:blipFill>
        <p:spPr>
          <a:xfrm>
            <a:off x="7118439" y="1844824"/>
            <a:ext cx="3606800" cy="3492500"/>
          </a:xfrm>
          <a:prstGeom prst="rect">
            <a:avLst/>
          </a:prstGeom>
        </p:spPr>
      </p:pic>
      <p:sp>
        <p:nvSpPr>
          <p:cNvPr id="3" name="Rectangle 2">
            <a:extLst>
              <a:ext uri="{FF2B5EF4-FFF2-40B4-BE49-F238E27FC236}">
                <a16:creationId xmlns="" xmlns:a16="http://schemas.microsoft.com/office/drawing/2014/main" id="{BC2B87AA-9E82-DF43-BB17-02FD3B75CE03}"/>
              </a:ext>
            </a:extLst>
          </p:cNvPr>
          <p:cNvSpPr/>
          <p:nvPr/>
        </p:nvSpPr>
        <p:spPr>
          <a:xfrm>
            <a:off x="983432" y="1232271"/>
            <a:ext cx="9073008"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MetaMask is a </a:t>
            </a:r>
            <a:r>
              <a:rPr lang="en-US" dirty="0" smtClean="0">
                <a:latin typeface="Arial" panose="020B0604020202020204" pitchFamily="34" charset="0"/>
                <a:cs typeface="Arial" panose="020B0604020202020204" pitchFamily="34" charset="0"/>
              </a:rPr>
              <a:t>cryptocurrency </a:t>
            </a:r>
            <a:r>
              <a:rPr lang="en-US" dirty="0">
                <a:latin typeface="Arial" panose="020B0604020202020204" pitchFamily="34" charset="0"/>
                <a:cs typeface="Arial" panose="020B0604020202020204" pitchFamily="34" charset="0"/>
              </a:rPr>
              <a:t>wallet </a:t>
            </a:r>
            <a:r>
              <a:rPr lang="en-US" dirty="0" smtClean="0">
                <a:latin typeface="Arial" panose="020B0604020202020204" pitchFamily="34" charset="0"/>
                <a:cs typeface="Arial" panose="020B0604020202020204" pitchFamily="34" charset="0"/>
              </a:rPr>
              <a:t>and </a:t>
            </a:r>
            <a:r>
              <a:rPr lang="en-US" dirty="0">
                <a:latin typeface="Arial" panose="020B0604020202020204" pitchFamily="34" charset="0"/>
                <a:cs typeface="Arial" panose="020B0604020202020204" pitchFamily="34" charset="0"/>
              </a:rPr>
              <a:t>an interface to blockchain networks without requiring local node installation.</a:t>
            </a:r>
          </a:p>
        </p:txBody>
      </p:sp>
    </p:spTree>
    <p:extLst>
      <p:ext uri="{BB962C8B-B14F-4D97-AF65-F5344CB8AC3E}">
        <p14:creationId xmlns:p14="http://schemas.microsoft.com/office/powerpoint/2010/main" val="3676608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kt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515</Words>
  <Application>Microsoft Office PowerPoint</Application>
  <PresentationFormat>Widescreen</PresentationFormat>
  <Paragraphs>104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Lucida Console</vt:lpstr>
      <vt:lpstr>Open Sans</vt:lpstr>
      <vt:lpstr>Packt Training</vt:lpstr>
      <vt:lpstr>Mastering Blockchain Third Edition</vt:lpstr>
      <vt:lpstr>Outline</vt:lpstr>
      <vt:lpstr>Blocks and the blockchain</vt:lpstr>
      <vt:lpstr>The block validation mechanism</vt:lpstr>
      <vt:lpstr>Block finalization</vt:lpstr>
      <vt:lpstr>Block difficulty mechanism </vt:lpstr>
      <vt:lpstr>Wallets and client software </vt:lpstr>
      <vt:lpstr>Ethereum keystore</vt:lpstr>
      <vt:lpstr>MetaMask</vt:lpstr>
      <vt:lpstr>Nodes and miners </vt:lpstr>
      <vt:lpstr>Ethash</vt:lpstr>
      <vt:lpstr>Mining</vt:lpstr>
      <vt:lpstr>Supporting protocols</vt:lpstr>
      <vt:lpstr>Programming languages</vt:lpstr>
      <vt:lpstr>Exercise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Doxey</cp:lastModifiedBy>
  <cp:revision>73</cp:revision>
  <cp:lastPrinted>2018-06-05T12:50:25Z</cp:lastPrinted>
  <dcterms:created xsi:type="dcterms:W3CDTF">2018-06-05T09:17:37Z</dcterms:created>
  <dcterms:modified xsi:type="dcterms:W3CDTF">2020-09-11T13:03:14Z</dcterms:modified>
</cp:coreProperties>
</file>